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90" r:id="rId24"/>
    <p:sldId id="291" r:id="rId25"/>
    <p:sldId id="288" r:id="rId26"/>
    <p:sldId id="298" r:id="rId27"/>
    <p:sldId id="292" r:id="rId28"/>
    <p:sldId id="293" r:id="rId29"/>
    <p:sldId id="301" r:id="rId30"/>
    <p:sldId id="294" r:id="rId31"/>
    <p:sldId id="302" r:id="rId32"/>
    <p:sldId id="295" r:id="rId33"/>
    <p:sldId id="303" r:id="rId34"/>
    <p:sldId id="296" r:id="rId35"/>
    <p:sldId id="297" r:id="rId36"/>
    <p:sldId id="305" r:id="rId37"/>
    <p:sldId id="277" r:id="rId38"/>
    <p:sldId id="278" r:id="rId39"/>
    <p:sldId id="279" r:id="rId40"/>
    <p:sldId id="280" r:id="rId41"/>
    <p:sldId id="281" r:id="rId42"/>
    <p:sldId id="282" r:id="rId43"/>
    <p:sldId id="306" r:id="rId44"/>
    <p:sldId id="307" r:id="rId45"/>
    <p:sldId id="308" r:id="rId46"/>
    <p:sldId id="283" r:id="rId47"/>
    <p:sldId id="284" r:id="rId48"/>
    <p:sldId id="285" r:id="rId49"/>
    <p:sldId id="286" r:id="rId50"/>
    <p:sldId id="304" r:id="rId51"/>
    <p:sldId id="309" r:id="rId52"/>
    <p:sldId id="310"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333" autoAdjust="0"/>
  </p:normalViewPr>
  <p:slideViewPr>
    <p:cSldViewPr>
      <p:cViewPr varScale="1">
        <p:scale>
          <a:sx n="106" d="100"/>
          <a:sy n="106" d="100"/>
        </p:scale>
        <p:origin x="-17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4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1890895-7E73-48D3-AA1B-EB951AFDA32B}" type="datetimeFigureOut">
              <a:rPr lang="ru-RU"/>
              <a:pPr>
                <a:defRPr/>
              </a:pPr>
              <a:t>14.01.2016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D48F797-38B9-4E52-99FD-191AC6143A0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A6ACE8-8FDB-4FB5-90F3-E9038894BEAB}" type="slidenum">
              <a:rPr lang="ru-RU"/>
              <a:pPr fontAlgn="base">
                <a:spcBef>
                  <a:spcPct val="0"/>
                </a:spcBef>
                <a:spcAft>
                  <a:spcPct val="0"/>
                </a:spcAft>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6F8AE220-95C8-4F4C-ACC0-94AB198B82FC}" type="datetime1">
              <a:rPr lang="ru-RU"/>
              <a:pPr>
                <a:defRPr/>
              </a:pPr>
              <a:t>14.01.2016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6" name="Номер слайда 22"/>
          <p:cNvSpPr>
            <a:spLocks noGrp="1"/>
          </p:cNvSpPr>
          <p:nvPr>
            <p:ph type="sldNum" sz="quarter" idx="12"/>
          </p:nvPr>
        </p:nvSpPr>
        <p:spPr/>
        <p:txBody>
          <a:bodyPr/>
          <a:lstStyle>
            <a:lvl1pPr>
              <a:defRPr/>
            </a:lvl1pPr>
          </a:lstStyle>
          <a:p>
            <a:pPr>
              <a:defRPr/>
            </a:pPr>
            <a:fld id="{BF35B2BA-8DAC-412C-8EE6-836D105DEE6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F441A23-D194-4C9A-9F20-9011B138790B}" type="datetime1">
              <a:rPr lang="ru-RU"/>
              <a:pPr>
                <a:defRPr/>
              </a:pPr>
              <a:t>14.01.2016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6" name="Номер слайда 22"/>
          <p:cNvSpPr>
            <a:spLocks noGrp="1"/>
          </p:cNvSpPr>
          <p:nvPr>
            <p:ph type="sldNum" sz="quarter" idx="12"/>
          </p:nvPr>
        </p:nvSpPr>
        <p:spPr/>
        <p:txBody>
          <a:bodyPr/>
          <a:lstStyle>
            <a:lvl1pPr>
              <a:defRPr/>
            </a:lvl1pPr>
          </a:lstStyle>
          <a:p>
            <a:pPr>
              <a:defRPr/>
            </a:pPr>
            <a:fld id="{9D5169BE-4159-4FDB-A65F-6BCF5B93759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962B92A-567C-4348-8187-26F36D92E837}" type="datetime1">
              <a:rPr lang="ru-RU"/>
              <a:pPr>
                <a:defRPr/>
              </a:pPr>
              <a:t>14.01.2016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6" name="Номер слайда 22"/>
          <p:cNvSpPr>
            <a:spLocks noGrp="1"/>
          </p:cNvSpPr>
          <p:nvPr>
            <p:ph type="sldNum" sz="quarter" idx="12"/>
          </p:nvPr>
        </p:nvSpPr>
        <p:spPr/>
        <p:txBody>
          <a:bodyPr/>
          <a:lstStyle>
            <a:lvl1pPr>
              <a:defRPr/>
            </a:lvl1pPr>
          </a:lstStyle>
          <a:p>
            <a:pPr>
              <a:defRPr/>
            </a:pPr>
            <a:fld id="{0799C807-14DA-403E-B01C-B5AB0DE6BD7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EFB65A7-2E76-4443-897A-79B06EB3FB84}" type="datetime1">
              <a:rPr lang="ru-RU"/>
              <a:pPr>
                <a:defRPr/>
              </a:pPr>
              <a:t>14.01.2016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6" name="Номер слайда 22"/>
          <p:cNvSpPr>
            <a:spLocks noGrp="1"/>
          </p:cNvSpPr>
          <p:nvPr>
            <p:ph type="sldNum" sz="quarter" idx="12"/>
          </p:nvPr>
        </p:nvSpPr>
        <p:spPr/>
        <p:txBody>
          <a:bodyPr/>
          <a:lstStyle>
            <a:lvl1pPr>
              <a:defRPr/>
            </a:lvl1pPr>
          </a:lstStyle>
          <a:p>
            <a:pPr>
              <a:defRPr/>
            </a:pPr>
            <a:fld id="{53AC4489-3C39-4F07-AE40-BC69B737557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0C5901C-6844-49F7-AA12-272E592D4208}" type="datetime1">
              <a:rPr lang="ru-RU"/>
              <a:pPr>
                <a:defRPr/>
              </a:pPr>
              <a:t>14.01.2016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6" name="Номер слайда 5"/>
          <p:cNvSpPr>
            <a:spLocks noGrp="1"/>
          </p:cNvSpPr>
          <p:nvPr>
            <p:ph type="sldNum" sz="quarter" idx="12"/>
          </p:nvPr>
        </p:nvSpPr>
        <p:spPr/>
        <p:txBody>
          <a:bodyPr/>
          <a:lstStyle>
            <a:lvl1pPr>
              <a:defRPr/>
            </a:lvl1pPr>
          </a:lstStyle>
          <a:p>
            <a:pPr>
              <a:defRPr/>
            </a:pPr>
            <a:fld id="{15598734-79E4-40A0-8135-9CCF0D72085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07674B9-FA9C-4FC3-B589-D75148D2945A}" type="datetime1">
              <a:rPr lang="ru-RU"/>
              <a:pPr>
                <a:defRPr/>
              </a:pPr>
              <a:t>14.01.2016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7" name="Номер слайда 22"/>
          <p:cNvSpPr>
            <a:spLocks noGrp="1"/>
          </p:cNvSpPr>
          <p:nvPr>
            <p:ph type="sldNum" sz="quarter" idx="12"/>
          </p:nvPr>
        </p:nvSpPr>
        <p:spPr/>
        <p:txBody>
          <a:bodyPr/>
          <a:lstStyle>
            <a:lvl1pPr>
              <a:defRPr/>
            </a:lvl1pPr>
          </a:lstStyle>
          <a:p>
            <a:pPr>
              <a:defRPr/>
            </a:pPr>
            <a:fld id="{BE3D0B62-971F-4C92-921F-978AC95820B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1E6DAEE9-0A44-4E44-A785-1EE96E73BF53}" type="datetime1">
              <a:rPr lang="ru-RU"/>
              <a:pPr>
                <a:defRPr/>
              </a:pPr>
              <a:t>14.01.2016</a:t>
            </a:fld>
            <a:endParaRPr lang="ru-RU"/>
          </a:p>
        </p:txBody>
      </p:sp>
      <p:sp>
        <p:nvSpPr>
          <p:cNvPr id="8"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9" name="Номер слайда 22"/>
          <p:cNvSpPr>
            <a:spLocks noGrp="1"/>
          </p:cNvSpPr>
          <p:nvPr>
            <p:ph type="sldNum" sz="quarter" idx="12"/>
          </p:nvPr>
        </p:nvSpPr>
        <p:spPr/>
        <p:txBody>
          <a:bodyPr/>
          <a:lstStyle>
            <a:lvl1pPr>
              <a:defRPr/>
            </a:lvl1pPr>
          </a:lstStyle>
          <a:p>
            <a:pPr>
              <a:defRPr/>
            </a:pPr>
            <a:fld id="{7A8C3A7E-1BBA-4E38-83BC-C6D9EFBE69D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5CB374A-CAB2-4BD3-8946-337AD218E070}" type="datetime1">
              <a:rPr lang="ru-RU"/>
              <a:pPr>
                <a:defRPr/>
              </a:pPr>
              <a:t>14.01.2016</a:t>
            </a:fld>
            <a:endParaRPr lang="ru-RU"/>
          </a:p>
        </p:txBody>
      </p:sp>
      <p:sp>
        <p:nvSpPr>
          <p:cNvPr id="4"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5" name="Номер слайда 22"/>
          <p:cNvSpPr>
            <a:spLocks noGrp="1"/>
          </p:cNvSpPr>
          <p:nvPr>
            <p:ph type="sldNum" sz="quarter" idx="12"/>
          </p:nvPr>
        </p:nvSpPr>
        <p:spPr/>
        <p:txBody>
          <a:bodyPr/>
          <a:lstStyle>
            <a:lvl1pPr>
              <a:defRPr/>
            </a:lvl1pPr>
          </a:lstStyle>
          <a:p>
            <a:pPr>
              <a:defRPr/>
            </a:pPr>
            <a:fld id="{78D6E524-C13B-48BB-BCAF-E8DE54EA93E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4227762B-7348-4D43-8BB0-1236893E70D0}" type="datetime1">
              <a:rPr lang="ru-RU"/>
              <a:pPr>
                <a:defRPr/>
              </a:pPr>
              <a:t>14.01.2016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4" name="Номер слайда 22"/>
          <p:cNvSpPr>
            <a:spLocks noGrp="1"/>
          </p:cNvSpPr>
          <p:nvPr>
            <p:ph type="sldNum" sz="quarter" idx="12"/>
          </p:nvPr>
        </p:nvSpPr>
        <p:spPr/>
        <p:txBody>
          <a:bodyPr/>
          <a:lstStyle>
            <a:lvl1pPr>
              <a:defRPr/>
            </a:lvl1pPr>
          </a:lstStyle>
          <a:p>
            <a:pPr>
              <a:defRPr/>
            </a:pPr>
            <a:fld id="{85317442-B145-4D7F-9B3D-4D1A320544B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03634CD-B811-48DE-9432-7795E541E95A}" type="datetime1">
              <a:rPr lang="ru-RU"/>
              <a:pPr>
                <a:defRPr/>
              </a:pPr>
              <a:t>14.01.2016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7" name="Номер слайда 22"/>
          <p:cNvSpPr>
            <a:spLocks noGrp="1"/>
          </p:cNvSpPr>
          <p:nvPr>
            <p:ph type="sldNum" sz="quarter" idx="12"/>
          </p:nvPr>
        </p:nvSpPr>
        <p:spPr/>
        <p:txBody>
          <a:bodyPr/>
          <a:lstStyle>
            <a:lvl1pPr>
              <a:defRPr/>
            </a:lvl1pPr>
          </a:lstStyle>
          <a:p>
            <a:pPr>
              <a:defRPr/>
            </a:pPr>
            <a:fld id="{D526408B-8B3A-4249-B78F-B9E83F2F54F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763D78E6-8030-474D-BF5F-5E3189D9C575}" type="datetime1">
              <a:rPr lang="ru-RU"/>
              <a:pPr>
                <a:defRPr/>
              </a:pPr>
              <a:t>14.01.2016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ru-RU"/>
              <a:t>Встроенные емкости, СЕПКОРУС</a:t>
            </a:r>
          </a:p>
        </p:txBody>
      </p:sp>
      <p:sp>
        <p:nvSpPr>
          <p:cNvPr id="7" name="Номер слайда 22"/>
          <p:cNvSpPr>
            <a:spLocks noGrp="1"/>
          </p:cNvSpPr>
          <p:nvPr>
            <p:ph type="sldNum" sz="quarter" idx="12"/>
          </p:nvPr>
        </p:nvSpPr>
        <p:spPr/>
        <p:txBody>
          <a:bodyPr/>
          <a:lstStyle>
            <a:lvl1pPr>
              <a:defRPr/>
            </a:lvl1pPr>
          </a:lstStyle>
          <a:p>
            <a:pPr>
              <a:defRPr/>
            </a:pPr>
            <a:fld id="{5927466D-E4AE-42B9-A7A3-56A8502C884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1FDA2EA5-DF9E-49CC-A782-7BF2357AC70A}" type="datetime1">
              <a:rPr lang="ru-RU"/>
              <a:pPr>
                <a:defRPr/>
              </a:pPr>
              <a:t>14.01.2016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hade val="50000"/>
                  </a:schemeClr>
                </a:solidFill>
                <a:latin typeface="+mn-lt"/>
              </a:defRPr>
            </a:lvl1pPr>
          </a:lstStyle>
          <a:p>
            <a:pPr>
              <a:defRPr/>
            </a:pPr>
            <a:r>
              <a:rPr lang="ru-RU"/>
              <a:t>Встроенные емкости, СЕПКОРУС</a:t>
            </a: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55AA6586-A21C-4D8F-90A4-8A41D4A4AA9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sldNum="0" hd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85728"/>
            <a:ext cx="8293374" cy="4857784"/>
          </a:xfrm>
        </p:spPr>
        <p:txBody>
          <a:bodyPr/>
          <a:lstStyle/>
          <a:p>
            <a:pPr fontAlgn="auto">
              <a:spcAft>
                <a:spcPts val="0"/>
              </a:spcAft>
              <a:defRPr/>
            </a:pPr>
            <a:r>
              <a:rPr lang="ru-RU" dirty="0" smtClean="0"/>
              <a:t>Использование Встроенных емкостей для повышения производительности и надежности</a:t>
            </a:r>
            <a:br>
              <a:rPr lang="ru-RU" dirty="0" smtClean="0"/>
            </a:br>
            <a:endParaRPr lang="ru-RU" dirty="0"/>
          </a:p>
        </p:txBody>
      </p:sp>
      <p:sp>
        <p:nvSpPr>
          <p:cNvPr id="3" name="Нижний колонтитул 2"/>
          <p:cNvSpPr>
            <a:spLocks noGrp="1"/>
          </p:cNvSpPr>
          <p:nvPr>
            <p:ph type="ftr" sz="quarter" idx="11"/>
          </p:nvPr>
        </p:nvSpPr>
        <p:spPr/>
        <p:txBody>
          <a:bodyPr/>
          <a:lstStyle/>
          <a:p>
            <a:pPr>
              <a:defRPr/>
            </a:pPr>
            <a:r>
              <a:rPr lang="ru-RU" dirty="0"/>
              <a:t>Встроенные емкости, СЕПКОРУС</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lstStyle/>
          <a:p>
            <a:pPr fontAlgn="auto">
              <a:spcAft>
                <a:spcPts val="0"/>
              </a:spcAft>
              <a:defRPr/>
            </a:pPr>
            <a:r>
              <a:rPr lang="ru-RU" sz="3200" dirty="0" smtClean="0"/>
              <a:t>Плата (</a:t>
            </a:r>
            <a:r>
              <a:rPr lang="en-US" sz="3200" dirty="0" smtClean="0"/>
              <a:t>Hewlett Packard)</a:t>
            </a:r>
            <a:r>
              <a:rPr lang="ru-RU" sz="3200" dirty="0" smtClean="0"/>
              <a:t>, ПРИМЕР</a:t>
            </a:r>
            <a:r>
              <a:rPr lang="en-US" sz="3200" dirty="0" smtClean="0"/>
              <a:t> </a:t>
            </a:r>
            <a:r>
              <a:rPr lang="ru-RU" sz="3200" dirty="0" smtClean="0"/>
              <a:t>для тестирования </a:t>
            </a:r>
            <a:r>
              <a:rPr lang="en-US" sz="3200" dirty="0" smtClean="0"/>
              <a:t>ECM</a:t>
            </a:r>
            <a:endParaRPr lang="ru-RU" sz="3200" dirty="0"/>
          </a:p>
        </p:txBody>
      </p:sp>
      <p:sp>
        <p:nvSpPr>
          <p:cNvPr id="23554" name="Содержимое 2"/>
          <p:cNvSpPr>
            <a:spLocks noGrp="1"/>
          </p:cNvSpPr>
          <p:nvPr>
            <p:ph idx="1"/>
          </p:nvPr>
        </p:nvSpPr>
        <p:spPr>
          <a:xfrm>
            <a:off x="457200" y="1643063"/>
            <a:ext cx="8229600" cy="4665662"/>
          </a:xfrm>
        </p:spPr>
        <p:txBody>
          <a:bodyPr/>
          <a:lstStyle/>
          <a:p>
            <a:endParaRPr lang="ru-RU" smtClean="0"/>
          </a:p>
          <a:p>
            <a:r>
              <a:rPr lang="pt-BR" smtClean="0"/>
              <a:t>–MIPS R14K processor @ 550 MHz</a:t>
            </a:r>
          </a:p>
          <a:p>
            <a:pPr>
              <a:buFont typeface="Wingdings 2" pitchFamily="18" charset="2"/>
              <a:buNone/>
            </a:pPr>
            <a:r>
              <a:rPr lang="it-IT" smtClean="0"/>
              <a:t>     –9 Secondary cache SRAM’s @ 275 MHz</a:t>
            </a:r>
          </a:p>
          <a:p>
            <a:pPr>
              <a:buFont typeface="Wingdings 2" pitchFamily="18" charset="2"/>
              <a:buNone/>
            </a:pPr>
            <a:r>
              <a:rPr lang="ru-RU" smtClean="0"/>
              <a:t>   Используется:</a:t>
            </a:r>
          </a:p>
          <a:p>
            <a:pPr>
              <a:buFont typeface="Wingdings 2" pitchFamily="18" charset="2"/>
              <a:buNone/>
            </a:pPr>
            <a:r>
              <a:rPr lang="ru-RU" smtClean="0"/>
              <a:t>    -3 </a:t>
            </a:r>
            <a:r>
              <a:rPr lang="en-US" smtClean="0"/>
              <a:t>mil FR-4</a:t>
            </a:r>
            <a:r>
              <a:rPr lang="ru-RU" smtClean="0"/>
              <a:t> (первый вариант)</a:t>
            </a:r>
          </a:p>
          <a:p>
            <a:pPr>
              <a:buFont typeface="Wingdings 2" pitchFamily="18" charset="2"/>
              <a:buNone/>
            </a:pPr>
            <a:r>
              <a:rPr lang="ru-RU" smtClean="0"/>
              <a:t>    -Ультра тонкий </a:t>
            </a:r>
            <a:r>
              <a:rPr lang="en-US" smtClean="0"/>
              <a:t>ECM</a:t>
            </a:r>
            <a:r>
              <a:rPr lang="ru-RU" smtClean="0"/>
              <a:t> ламинат (второй вариант)</a:t>
            </a:r>
          </a:p>
          <a:p>
            <a:pPr>
              <a:buFont typeface="Wingdings 2" pitchFamily="18" charset="2"/>
              <a:buNone/>
            </a:pPr>
            <a:r>
              <a:rPr lang="ru-RU" smtClean="0"/>
              <a:t>      8 </a:t>
            </a:r>
            <a:r>
              <a:rPr lang="en-US" smtClean="0"/>
              <a:t>um; Dk =16.</a:t>
            </a:r>
            <a:endParaRPr lang="ru-RU" smtClean="0"/>
          </a:p>
          <a:p>
            <a:pPr>
              <a:buFont typeface="Wingdings 2" pitchFamily="18" charset="2"/>
              <a:buNone/>
            </a:pPr>
            <a:r>
              <a:rPr lang="ru-RU" smtClean="0"/>
              <a:t>       </a:t>
            </a:r>
            <a:endParaRPr lang="it-IT" smtClean="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285860"/>
          </a:xfrm>
        </p:spPr>
        <p:txBody>
          <a:bodyPr/>
          <a:lstStyle/>
          <a:p>
            <a:pPr fontAlgn="auto">
              <a:spcAft>
                <a:spcPts val="0"/>
              </a:spcAft>
              <a:defRPr/>
            </a:pPr>
            <a:r>
              <a:rPr lang="ru-RU" sz="2800" dirty="0" smtClean="0"/>
              <a:t>График зависимости величины помех в цепях питания от частоты </a:t>
            </a:r>
            <a:endParaRPr lang="ru-RU" sz="2800" dirty="0"/>
          </a:p>
        </p:txBody>
      </p:sp>
      <p:pic>
        <p:nvPicPr>
          <p:cNvPr id="24578" name="Picture 2"/>
          <p:cNvPicPr>
            <a:picLocks noChangeAspect="1" noChangeArrowheads="1"/>
          </p:cNvPicPr>
          <p:nvPr/>
        </p:nvPicPr>
        <p:blipFill>
          <a:blip r:embed="rId2"/>
          <a:srcRect/>
          <a:stretch>
            <a:fillRect/>
          </a:stretch>
        </p:blipFill>
        <p:spPr bwMode="auto">
          <a:xfrm>
            <a:off x="22225" y="1643063"/>
            <a:ext cx="9099550" cy="4000500"/>
          </a:xfrm>
          <a:prstGeom prst="rect">
            <a:avLst/>
          </a:prstGeom>
          <a:noFill/>
          <a:ln w="9525">
            <a:noFill/>
            <a:miter lim="800000"/>
            <a:headEnd/>
            <a:tailEnd/>
          </a:ln>
        </p:spPr>
      </p:pic>
      <p:pic>
        <p:nvPicPr>
          <p:cNvPr id="24579" name="Picture 4"/>
          <p:cNvPicPr>
            <a:picLocks noGrp="1" noChangeAspect="1" noChangeArrowheads="1"/>
          </p:cNvPicPr>
          <p:nvPr>
            <p:ph idx="1"/>
          </p:nvPr>
        </p:nvPicPr>
        <p:blipFill>
          <a:blip r:embed="rId3"/>
          <a:srcRect/>
          <a:stretch>
            <a:fillRect/>
          </a:stretch>
        </p:blipFill>
        <p:spPr>
          <a:xfrm>
            <a:off x="1785938" y="5929313"/>
            <a:ext cx="1357312" cy="400050"/>
          </a:xfrm>
        </p:spPr>
      </p:pic>
      <p:pic>
        <p:nvPicPr>
          <p:cNvPr id="24580" name="Picture 2"/>
          <p:cNvPicPr>
            <a:picLocks noChangeAspect="1" noChangeArrowheads="1"/>
          </p:cNvPicPr>
          <p:nvPr/>
        </p:nvPicPr>
        <p:blipFill>
          <a:blip r:embed="rId4"/>
          <a:srcRect/>
          <a:stretch>
            <a:fillRect/>
          </a:stretch>
        </p:blipFill>
        <p:spPr bwMode="auto">
          <a:xfrm>
            <a:off x="5572125" y="6000750"/>
            <a:ext cx="1571625" cy="371475"/>
          </a:xfrm>
          <a:prstGeom prst="rect">
            <a:avLst/>
          </a:prstGeom>
          <a:noFill/>
          <a:ln w="9525">
            <a:noFill/>
            <a:miter lim="800000"/>
            <a:headEnd/>
            <a:tailEnd/>
          </a:ln>
        </p:spPr>
      </p:pic>
      <p:sp>
        <p:nvSpPr>
          <p:cNvPr id="6" name="Нижний колонтитул 5"/>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lstStyle/>
          <a:p>
            <a:pPr fontAlgn="auto">
              <a:spcAft>
                <a:spcPts val="0"/>
              </a:spcAft>
              <a:defRPr/>
            </a:pPr>
            <a:r>
              <a:rPr lang="ru-RU" dirty="0" smtClean="0"/>
              <a:t>  </a:t>
            </a:r>
            <a:r>
              <a:rPr lang="ru-RU" sz="3600" dirty="0" smtClean="0"/>
              <a:t>Тестовый пример 2 (</a:t>
            </a:r>
            <a:r>
              <a:rPr lang="en-US" sz="3600" dirty="0" smtClean="0"/>
              <a:t>FR4 </a:t>
            </a:r>
            <a:r>
              <a:rPr lang="ru-RU" sz="3600" dirty="0" smtClean="0"/>
              <a:t>против 3</a:t>
            </a:r>
            <a:r>
              <a:rPr lang="en-US" sz="3600" dirty="0" smtClean="0"/>
              <a:t>M</a:t>
            </a:r>
            <a:r>
              <a:rPr lang="ru-RU" sz="3600" dirty="0" smtClean="0"/>
              <a:t> </a:t>
            </a:r>
            <a:r>
              <a:rPr lang="en-US" sz="3600" dirty="0" smtClean="0"/>
              <a:t>ECM</a:t>
            </a:r>
            <a:r>
              <a:rPr lang="ru-RU" sz="3600" dirty="0" smtClean="0"/>
              <a:t>), </a:t>
            </a:r>
            <a:r>
              <a:rPr lang="en-US" sz="3600" dirty="0" smtClean="0"/>
              <a:t>IBM</a:t>
            </a:r>
            <a:endParaRPr lang="ru-RU" sz="3600" dirty="0"/>
          </a:p>
        </p:txBody>
      </p:sp>
      <p:sp>
        <p:nvSpPr>
          <p:cNvPr id="3" name="Содержимое 2"/>
          <p:cNvSpPr>
            <a:spLocks noGrp="1"/>
          </p:cNvSpPr>
          <p:nvPr>
            <p:ph idx="1"/>
          </p:nvPr>
        </p:nvSpPr>
        <p:spPr>
          <a:xfrm>
            <a:off x="457200" y="1785938"/>
            <a:ext cx="8229600" cy="4522787"/>
          </a:xfrm>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ru-RU" dirty="0" smtClean="0"/>
              <a:t>Использовались две ПП для тестирования:</a:t>
            </a:r>
          </a:p>
          <a:p>
            <a:pPr marL="548640" indent="-411480" fontAlgn="auto">
              <a:spcAft>
                <a:spcPts val="0"/>
              </a:spcAft>
              <a:buClr>
                <a:schemeClr val="tx1">
                  <a:shade val="95000"/>
                </a:schemeClr>
              </a:buClr>
              <a:buFont typeface="Wingdings 2"/>
              <a:buNone/>
              <a:defRPr/>
            </a:pPr>
            <a:r>
              <a:rPr lang="ru-RU" dirty="0" smtClean="0"/>
              <a:t>    -типовая плата с 35 </a:t>
            </a:r>
            <a:r>
              <a:rPr lang="en-US" dirty="0" smtClean="0"/>
              <a:t>mil </a:t>
            </a:r>
            <a:r>
              <a:rPr lang="ru-RU" dirty="0" smtClean="0"/>
              <a:t>толщиной слоя (</a:t>
            </a:r>
            <a:r>
              <a:rPr lang="en-US" dirty="0" smtClean="0"/>
              <a:t>FR4)</a:t>
            </a:r>
          </a:p>
          <a:p>
            <a:pPr marL="548640" indent="-411480" fontAlgn="auto">
              <a:spcAft>
                <a:spcPts val="0"/>
              </a:spcAft>
              <a:buClr>
                <a:schemeClr val="tx1">
                  <a:shade val="95000"/>
                </a:schemeClr>
              </a:buClr>
              <a:buFont typeface="Wingdings 2"/>
              <a:buNone/>
              <a:defRPr/>
            </a:pPr>
            <a:r>
              <a:rPr lang="en-US" dirty="0" smtClean="0"/>
              <a:t>      </a:t>
            </a:r>
            <a:r>
              <a:rPr lang="ru-RU" dirty="0" smtClean="0"/>
              <a:t>между </a:t>
            </a:r>
            <a:r>
              <a:rPr lang="en-US" dirty="0" smtClean="0"/>
              <a:t>“power”</a:t>
            </a:r>
            <a:r>
              <a:rPr lang="ru-RU" dirty="0" smtClean="0"/>
              <a:t> и</a:t>
            </a:r>
            <a:r>
              <a:rPr lang="en-US" dirty="0" smtClean="0"/>
              <a:t>  “ground”</a:t>
            </a:r>
            <a:r>
              <a:rPr lang="ru-RU" dirty="0" smtClean="0"/>
              <a:t> цепями, </a:t>
            </a:r>
          </a:p>
          <a:p>
            <a:pPr marL="548640" indent="-411480" fontAlgn="auto">
              <a:spcAft>
                <a:spcPts val="0"/>
              </a:spcAft>
              <a:buClr>
                <a:schemeClr val="tx1">
                  <a:shade val="95000"/>
                </a:schemeClr>
              </a:buClr>
              <a:buFont typeface="Wingdings 2"/>
              <a:buNone/>
              <a:defRPr/>
            </a:pPr>
            <a:r>
              <a:rPr lang="ru-RU" dirty="0" smtClean="0"/>
              <a:t>      и 99 </a:t>
            </a:r>
            <a:r>
              <a:rPr lang="en-US" dirty="0" smtClean="0"/>
              <a:t>SMT </a:t>
            </a:r>
            <a:r>
              <a:rPr lang="ru-RU" dirty="0" smtClean="0"/>
              <a:t>конденсаторами ( 0.1 </a:t>
            </a:r>
            <a:r>
              <a:rPr lang="en-US" dirty="0" err="1" smtClean="0"/>
              <a:t>mkF</a:t>
            </a:r>
            <a:r>
              <a:rPr lang="en-US" dirty="0" smtClean="0"/>
              <a:t> </a:t>
            </a:r>
            <a:r>
              <a:rPr lang="ru-RU" dirty="0" smtClean="0"/>
              <a:t>каждый).</a:t>
            </a:r>
          </a:p>
          <a:p>
            <a:pPr marL="548640" indent="-411480" fontAlgn="auto">
              <a:spcAft>
                <a:spcPts val="0"/>
              </a:spcAft>
              <a:buClr>
                <a:schemeClr val="tx1">
                  <a:shade val="95000"/>
                </a:schemeClr>
              </a:buClr>
              <a:buFont typeface="Wingdings 2"/>
              <a:buNone/>
              <a:defRPr/>
            </a:pPr>
            <a:r>
              <a:rPr lang="ru-RU" dirty="0" smtClean="0"/>
              <a:t>   - </a:t>
            </a:r>
            <a:r>
              <a:rPr lang="en-US" dirty="0" smtClean="0"/>
              <a:t>ECM </a:t>
            </a:r>
            <a:r>
              <a:rPr lang="ru-RU" dirty="0" smtClean="0"/>
              <a:t>плата с толщиной слоя 16 микрон между</a:t>
            </a:r>
          </a:p>
          <a:p>
            <a:pPr marL="548640" indent="-411480" fontAlgn="auto">
              <a:spcAft>
                <a:spcPts val="0"/>
              </a:spcAft>
              <a:buClr>
                <a:schemeClr val="tx1">
                  <a:shade val="95000"/>
                </a:schemeClr>
              </a:buClr>
              <a:buFont typeface="Wingdings 2"/>
              <a:buNone/>
              <a:defRPr/>
            </a:pPr>
            <a:r>
              <a:rPr lang="ru-RU" dirty="0" smtClean="0"/>
              <a:t>      цепями </a:t>
            </a:r>
            <a:r>
              <a:rPr lang="en-US" dirty="0" smtClean="0"/>
              <a:t>“power” </a:t>
            </a:r>
            <a:r>
              <a:rPr lang="ru-RU" dirty="0" smtClean="0"/>
              <a:t>и</a:t>
            </a:r>
            <a:r>
              <a:rPr lang="en-US" dirty="0" smtClean="0"/>
              <a:t>  “ground”</a:t>
            </a:r>
            <a:r>
              <a:rPr lang="ru-RU" dirty="0" smtClean="0"/>
              <a:t>, с </a:t>
            </a:r>
            <a:r>
              <a:rPr lang="en-US" dirty="0" err="1" smtClean="0"/>
              <a:t>Dk</a:t>
            </a:r>
            <a:r>
              <a:rPr lang="en-US" dirty="0" smtClean="0"/>
              <a:t> =16</a:t>
            </a:r>
            <a:r>
              <a:rPr lang="ru-RU" dirty="0" smtClean="0"/>
              <a:t>, нет </a:t>
            </a:r>
          </a:p>
          <a:p>
            <a:pPr marL="548640" indent="-411480" fontAlgn="auto">
              <a:spcAft>
                <a:spcPts val="0"/>
              </a:spcAft>
              <a:buClr>
                <a:schemeClr val="tx1">
                  <a:shade val="95000"/>
                </a:schemeClr>
              </a:buClr>
              <a:buFont typeface="Wingdings 2"/>
              <a:buNone/>
              <a:defRPr/>
            </a:pPr>
            <a:r>
              <a:rPr lang="ru-RU" dirty="0" smtClean="0"/>
              <a:t>      </a:t>
            </a:r>
            <a:r>
              <a:rPr lang="en-US" dirty="0" smtClean="0"/>
              <a:t>SMT </a:t>
            </a:r>
            <a:r>
              <a:rPr lang="ru-RU" dirty="0" smtClean="0"/>
              <a:t>емкостей.</a:t>
            </a:r>
          </a:p>
          <a:p>
            <a:pPr marL="548640" indent="-411480" fontAlgn="auto">
              <a:spcAft>
                <a:spcPts val="0"/>
              </a:spcAft>
              <a:buClr>
                <a:schemeClr val="tx1">
                  <a:shade val="95000"/>
                </a:schemeClr>
              </a:buClr>
              <a:buFont typeface="Wingdings 2"/>
              <a:buNone/>
              <a:defRPr/>
            </a:pPr>
            <a:r>
              <a:rPr lang="ru-RU" dirty="0" smtClean="0"/>
              <a:t>  </a:t>
            </a:r>
            <a:r>
              <a:rPr lang="en-US" dirty="0" smtClean="0"/>
              <a:t>  </a:t>
            </a:r>
            <a:r>
              <a:rPr lang="ru-RU" dirty="0" smtClean="0"/>
              <a:t> Размер обеих плат 10х12 дюймов. Каждая ПП разделена</a:t>
            </a:r>
            <a:r>
              <a:rPr lang="en-US" dirty="0" smtClean="0"/>
              <a:t> </a:t>
            </a:r>
            <a:r>
              <a:rPr lang="ru-RU" dirty="0" smtClean="0"/>
              <a:t>(</a:t>
            </a:r>
            <a:r>
              <a:rPr lang="en-US" dirty="0" smtClean="0"/>
              <a:t>split)</a:t>
            </a:r>
            <a:r>
              <a:rPr lang="ru-RU" dirty="0" smtClean="0"/>
              <a:t> на две части ( цепи разделены ).</a:t>
            </a:r>
          </a:p>
          <a:p>
            <a:pPr marL="548640" indent="-411480" fontAlgn="auto">
              <a:spcAft>
                <a:spcPts val="0"/>
              </a:spcAft>
              <a:buClr>
                <a:schemeClr val="tx1">
                  <a:shade val="95000"/>
                </a:schemeClr>
              </a:buClr>
              <a:buFont typeface="Wingdings 2"/>
              <a:buNone/>
              <a:defRPr/>
            </a:pPr>
            <a:r>
              <a:rPr lang="ru-RU" dirty="0" smtClean="0"/>
              <a:t>    </a:t>
            </a:r>
          </a:p>
          <a:p>
            <a:pPr marL="548640" indent="-411480" fontAlgn="auto">
              <a:spcAft>
                <a:spcPts val="0"/>
              </a:spcAft>
              <a:buClr>
                <a:schemeClr val="tx1">
                  <a:shade val="95000"/>
                </a:schemeClr>
              </a:buClr>
              <a:buFont typeface="Wingdings 2"/>
              <a:buChar char=""/>
              <a:defRPr/>
            </a:pP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lstStyle/>
          <a:p>
            <a:pPr fontAlgn="auto">
              <a:spcAft>
                <a:spcPts val="0"/>
              </a:spcAft>
              <a:defRPr/>
            </a:pPr>
            <a:r>
              <a:rPr lang="ru-RU" sz="2000" dirty="0" smtClean="0"/>
              <a:t>Размещение портов, в которых измеряются уровни помех</a:t>
            </a:r>
            <a:endParaRPr lang="ru-RU" sz="2000" dirty="0"/>
          </a:p>
        </p:txBody>
      </p:sp>
      <p:pic>
        <p:nvPicPr>
          <p:cNvPr id="26626" name="Picture 2"/>
          <p:cNvPicPr>
            <a:picLocks noGrp="1" noChangeAspect="1" noChangeArrowheads="1"/>
          </p:cNvPicPr>
          <p:nvPr>
            <p:ph idx="1"/>
          </p:nvPr>
        </p:nvPicPr>
        <p:blipFill>
          <a:blip r:embed="rId3"/>
          <a:srcRect/>
          <a:stretch>
            <a:fillRect/>
          </a:stretch>
        </p:blipFill>
        <p:spPr>
          <a:xfrm>
            <a:off x="0" y="928688"/>
            <a:ext cx="9144000" cy="5929312"/>
          </a:xfrm>
        </p:spPr>
      </p:pic>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lstStyle/>
          <a:p>
            <a:pPr fontAlgn="auto">
              <a:spcAft>
                <a:spcPts val="0"/>
              </a:spcAft>
              <a:defRPr/>
            </a:pPr>
            <a:r>
              <a:rPr lang="ru-RU" sz="2000" dirty="0" smtClean="0"/>
              <a:t>Размещение емкостей на  плате</a:t>
            </a:r>
            <a:r>
              <a:rPr lang="en-US" sz="2000" dirty="0" smtClean="0"/>
              <a:t>  FR4</a:t>
            </a:r>
            <a:endParaRPr lang="ru-RU" sz="2000" dirty="0"/>
          </a:p>
        </p:txBody>
      </p:sp>
      <p:pic>
        <p:nvPicPr>
          <p:cNvPr id="28674" name="Picture 2"/>
          <p:cNvPicPr>
            <a:picLocks noGrp="1" noChangeAspect="1" noChangeArrowheads="1"/>
          </p:cNvPicPr>
          <p:nvPr>
            <p:ph idx="1"/>
          </p:nvPr>
        </p:nvPicPr>
        <p:blipFill>
          <a:blip r:embed="rId2"/>
          <a:srcRect/>
          <a:stretch>
            <a:fillRect/>
          </a:stretch>
        </p:blipFill>
        <p:spPr>
          <a:xfrm>
            <a:off x="142875" y="928688"/>
            <a:ext cx="8858250" cy="5715000"/>
          </a:xfrm>
        </p:spPr>
      </p:pic>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Оцениваемая функция</a:t>
            </a:r>
            <a:endParaRPr lang="ru-RU" dirty="0"/>
          </a:p>
        </p:txBody>
      </p:sp>
      <p:sp>
        <p:nvSpPr>
          <p:cNvPr id="29698" name="Содержимое 2"/>
          <p:cNvSpPr>
            <a:spLocks noGrp="1"/>
          </p:cNvSpPr>
          <p:nvPr>
            <p:ph idx="1"/>
          </p:nvPr>
        </p:nvSpPr>
        <p:spPr/>
        <p:txBody>
          <a:bodyPr/>
          <a:lstStyle/>
          <a:p>
            <a:r>
              <a:rPr lang="ru-RU" smtClean="0"/>
              <a:t>Оценивается, так называемая функция </a:t>
            </a:r>
            <a:r>
              <a:rPr lang="en-US" smtClean="0"/>
              <a:t>S21</a:t>
            </a:r>
            <a:r>
              <a:rPr lang="ru-RU" smtClean="0"/>
              <a:t>( как меняется уровень  помехи (в </a:t>
            </a:r>
            <a:r>
              <a:rPr lang="en-US" smtClean="0"/>
              <a:t>dB)</a:t>
            </a:r>
            <a:r>
              <a:rPr lang="ru-RU" smtClean="0"/>
              <a:t> при передаче от одного порта до другого  ПП в зависимости от частоты ,10 </a:t>
            </a:r>
            <a:r>
              <a:rPr lang="en-US" smtClean="0"/>
              <a:t>MHz</a:t>
            </a:r>
            <a:r>
              <a:rPr lang="ru-RU" smtClean="0"/>
              <a:t> -15 </a:t>
            </a:r>
            <a:r>
              <a:rPr lang="en-US" smtClean="0"/>
              <a:t>GHz</a:t>
            </a:r>
            <a:r>
              <a:rPr lang="ru-RU" smtClean="0"/>
              <a:t>)</a:t>
            </a:r>
            <a:r>
              <a:rPr lang="en-US" smtClean="0"/>
              <a:t>.</a:t>
            </a:r>
          </a:p>
          <a:p>
            <a:pPr>
              <a:buFont typeface="Wingdings 2" pitchFamily="18" charset="2"/>
              <a:buNone/>
            </a:pPr>
            <a:r>
              <a:rPr lang="en-US" smtClean="0"/>
              <a:t>   -</a:t>
            </a:r>
            <a:r>
              <a:rPr lang="ru-RU" smtClean="0"/>
              <a:t>Чем ниже значение </a:t>
            </a:r>
            <a:r>
              <a:rPr lang="en-US" smtClean="0"/>
              <a:t>S21, </a:t>
            </a:r>
            <a:r>
              <a:rPr lang="ru-RU" smtClean="0"/>
              <a:t>тем лучше;</a:t>
            </a:r>
          </a:p>
          <a:p>
            <a:pPr>
              <a:buFont typeface="Wingdings 2" pitchFamily="18" charset="2"/>
              <a:buNone/>
            </a:pPr>
            <a:r>
              <a:rPr lang="ru-RU" smtClean="0"/>
              <a:t>   -Типовая плата (без </a:t>
            </a:r>
            <a:r>
              <a:rPr lang="en-US" smtClean="0"/>
              <a:t>ECM)</a:t>
            </a:r>
            <a:r>
              <a:rPr lang="ru-RU" smtClean="0"/>
              <a:t> может обеспечить низкие значения </a:t>
            </a:r>
            <a:r>
              <a:rPr lang="en-US" smtClean="0"/>
              <a:t>S21 </a:t>
            </a:r>
            <a:r>
              <a:rPr lang="ru-RU" smtClean="0"/>
              <a:t>только на частотах ниже 400-500 </a:t>
            </a:r>
            <a:r>
              <a:rPr lang="en-US" smtClean="0"/>
              <a:t>MHz.</a:t>
            </a:r>
            <a:endParaRPr lang="ru-RU" smtClean="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Grp="1" noChangeAspect="1" noChangeArrowheads="1"/>
          </p:cNvPicPr>
          <p:nvPr>
            <p:ph idx="1"/>
          </p:nvPr>
        </p:nvPicPr>
        <p:blipFill>
          <a:blip r:embed="rId2"/>
          <a:srcRect/>
          <a:stretch>
            <a:fillRect/>
          </a:stretch>
        </p:blipFill>
        <p:spPr>
          <a:xfrm>
            <a:off x="3175" y="-171450"/>
            <a:ext cx="9137650" cy="6858000"/>
          </a:xfrm>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Grp="1" noChangeAspect="1" noChangeArrowheads="1"/>
          </p:cNvPicPr>
          <p:nvPr>
            <p:ph idx="1"/>
          </p:nvPr>
        </p:nvPicPr>
        <p:blipFill>
          <a:blip r:embed="rId2"/>
          <a:srcRect/>
          <a:stretch>
            <a:fillRect/>
          </a:stretch>
        </p:blipFill>
        <p:spPr>
          <a:xfrm>
            <a:off x="3175" y="0"/>
            <a:ext cx="9137650" cy="6858000"/>
          </a:xfrm>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Grp="1" noChangeAspect="1" noChangeArrowheads="1"/>
          </p:cNvPicPr>
          <p:nvPr>
            <p:ph idx="1"/>
          </p:nvPr>
        </p:nvPicPr>
        <p:blipFill>
          <a:blip r:embed="rId2"/>
          <a:srcRect/>
          <a:stretch>
            <a:fillRect/>
          </a:stretch>
        </p:blipFill>
        <p:spPr>
          <a:xfrm>
            <a:off x="0" y="0"/>
            <a:ext cx="9144000" cy="6858000"/>
          </a:xfrm>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Grp="1" noChangeAspect="1" noChangeArrowheads="1"/>
          </p:cNvPicPr>
          <p:nvPr>
            <p:ph idx="1"/>
          </p:nvPr>
        </p:nvPicPr>
        <p:blipFill>
          <a:blip r:embed="rId2"/>
          <a:srcRect/>
          <a:stretch>
            <a:fillRect/>
          </a:stretch>
        </p:blipFill>
        <p:spPr>
          <a:xfrm>
            <a:off x="0" y="0"/>
            <a:ext cx="9144000" cy="6858000"/>
          </a:xfrm>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pPr fontAlgn="auto">
              <a:spcAft>
                <a:spcPts val="0"/>
              </a:spcAft>
              <a:defRPr/>
            </a:pPr>
            <a:r>
              <a:rPr lang="ru-RU" sz="3200" dirty="0" smtClean="0"/>
              <a:t>Содержание</a:t>
            </a:r>
            <a:br>
              <a:rPr lang="ru-RU" sz="3200" dirty="0" smtClean="0"/>
            </a:br>
            <a:r>
              <a:rPr lang="ru-RU" sz="3200" dirty="0" smtClean="0"/>
              <a:t>презентации</a:t>
            </a:r>
            <a:endParaRPr lang="ru-RU" sz="3200" dirty="0"/>
          </a:p>
        </p:txBody>
      </p:sp>
      <p:sp>
        <p:nvSpPr>
          <p:cNvPr id="15362" name="Содержимое 2"/>
          <p:cNvSpPr>
            <a:spLocks noGrp="1"/>
          </p:cNvSpPr>
          <p:nvPr>
            <p:ph idx="1"/>
          </p:nvPr>
        </p:nvSpPr>
        <p:spPr>
          <a:xfrm>
            <a:off x="457200" y="1357313"/>
            <a:ext cx="8229600" cy="4951412"/>
          </a:xfrm>
        </p:spPr>
        <p:txBody>
          <a:bodyPr/>
          <a:lstStyle/>
          <a:p>
            <a:pPr marL="650875" indent="-514350">
              <a:buFont typeface="Wingdings 2" pitchFamily="18" charset="2"/>
              <a:buNone/>
            </a:pPr>
            <a:r>
              <a:rPr lang="ru-RU" smtClean="0"/>
              <a:t>1. Введение в </a:t>
            </a:r>
            <a:r>
              <a:rPr lang="en-US" smtClean="0"/>
              <a:t>ECM</a:t>
            </a:r>
            <a:r>
              <a:rPr lang="ru-RU" smtClean="0"/>
              <a:t>; слайды 3 -9.</a:t>
            </a:r>
          </a:p>
          <a:p>
            <a:pPr marL="650875" indent="-514350">
              <a:buFont typeface="Wingdings 2" pitchFamily="18" charset="2"/>
              <a:buAutoNum type="arabicPeriod"/>
            </a:pPr>
            <a:endParaRPr lang="ru-RU" smtClean="0"/>
          </a:p>
          <a:p>
            <a:pPr marL="650875" indent="-514350">
              <a:buFont typeface="Wingdings 2" pitchFamily="18" charset="2"/>
              <a:buNone/>
            </a:pPr>
            <a:r>
              <a:rPr lang="ru-RU" smtClean="0"/>
              <a:t>2. Тестирование и применение </a:t>
            </a:r>
            <a:r>
              <a:rPr lang="en-US" smtClean="0"/>
              <a:t>ECM</a:t>
            </a:r>
          </a:p>
          <a:p>
            <a:pPr marL="650875" indent="-514350">
              <a:buFont typeface="Wingdings 2" pitchFamily="18" charset="2"/>
              <a:buNone/>
            </a:pPr>
            <a:r>
              <a:rPr lang="en-US" smtClean="0"/>
              <a:t>    </a:t>
            </a:r>
            <a:r>
              <a:rPr lang="ru-RU" smtClean="0"/>
              <a:t>ведущими компаниями</a:t>
            </a:r>
            <a:endParaRPr lang="en-US" smtClean="0"/>
          </a:p>
          <a:p>
            <a:pPr marL="650875" indent="-514350">
              <a:buFont typeface="Wingdings 2" pitchFamily="18" charset="2"/>
              <a:buNone/>
            </a:pPr>
            <a:r>
              <a:rPr lang="en-US" smtClean="0"/>
              <a:t>  </a:t>
            </a:r>
            <a:r>
              <a:rPr lang="ru-RU" smtClean="0"/>
              <a:t> (</a:t>
            </a:r>
            <a:r>
              <a:rPr lang="en-US" smtClean="0"/>
              <a:t>Hewlett Packard</a:t>
            </a:r>
            <a:r>
              <a:rPr lang="ru-RU" smtClean="0"/>
              <a:t>, </a:t>
            </a:r>
            <a:r>
              <a:rPr lang="en-US" smtClean="0"/>
              <a:t>IBM,</a:t>
            </a:r>
            <a:r>
              <a:rPr lang="ru-RU" smtClean="0"/>
              <a:t> </a:t>
            </a:r>
            <a:r>
              <a:rPr lang="en-US" smtClean="0"/>
              <a:t>Huawei, Nortel,</a:t>
            </a:r>
            <a:endParaRPr lang="ru-RU" smtClean="0"/>
          </a:p>
          <a:p>
            <a:pPr marL="650875" indent="-514350">
              <a:buFont typeface="Wingdings 2" pitchFamily="18" charset="2"/>
              <a:buNone/>
            </a:pPr>
            <a:r>
              <a:rPr lang="en-US" smtClean="0"/>
              <a:t>     Sun Microsystems)</a:t>
            </a:r>
            <a:r>
              <a:rPr lang="ru-RU" smtClean="0"/>
              <a:t>, выводы; слайды 10-50.</a:t>
            </a:r>
          </a:p>
          <a:p>
            <a:pPr marL="650875" indent="-514350">
              <a:buFont typeface="Wingdings 2" pitchFamily="18" charset="2"/>
              <a:buNone/>
            </a:pPr>
            <a:endParaRPr lang="ru-RU" smtClean="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lstStyle/>
          <a:p>
            <a:pPr fontAlgn="auto">
              <a:spcAft>
                <a:spcPts val="0"/>
              </a:spcAft>
              <a:defRPr/>
            </a:pPr>
            <a:r>
              <a:rPr lang="ru-RU" sz="2400" dirty="0" smtClean="0"/>
              <a:t>Результаты тестов</a:t>
            </a:r>
            <a:endParaRPr lang="ru-RU" sz="2400" dirty="0"/>
          </a:p>
        </p:txBody>
      </p:sp>
      <p:sp>
        <p:nvSpPr>
          <p:cNvPr id="34818" name="Содержимое 2"/>
          <p:cNvSpPr>
            <a:spLocks noGrp="1"/>
          </p:cNvSpPr>
          <p:nvPr>
            <p:ph idx="1"/>
          </p:nvPr>
        </p:nvSpPr>
        <p:spPr>
          <a:xfrm>
            <a:off x="457200" y="1143000"/>
            <a:ext cx="8229600" cy="5165725"/>
          </a:xfrm>
        </p:spPr>
        <p:txBody>
          <a:bodyPr/>
          <a:lstStyle/>
          <a:p>
            <a:r>
              <a:rPr lang="ru-RU" smtClean="0"/>
              <a:t>Получены следующие результаты </a:t>
            </a:r>
            <a:r>
              <a:rPr lang="en-US" smtClean="0"/>
              <a:t>(IBM)</a:t>
            </a:r>
            <a:r>
              <a:rPr lang="ru-RU" smtClean="0"/>
              <a:t>:</a:t>
            </a:r>
          </a:p>
          <a:p>
            <a:pPr>
              <a:buFont typeface="Wingdings 2" pitchFamily="18" charset="2"/>
              <a:buNone/>
            </a:pPr>
            <a:endParaRPr lang="ru-RU" smtClean="0"/>
          </a:p>
          <a:p>
            <a:pPr>
              <a:buFont typeface="Wingdings 2" pitchFamily="18" charset="2"/>
              <a:buNone/>
            </a:pPr>
            <a:r>
              <a:rPr lang="ru-RU" smtClean="0"/>
              <a:t>     Как следует из графиков, приведенных выше, видна значительная разница в результатах тестов для типовой (обычной) ПП и ПП с </a:t>
            </a:r>
            <a:r>
              <a:rPr lang="en-US" smtClean="0"/>
              <a:t>ECM.</a:t>
            </a:r>
            <a:endParaRPr lang="ru-RU" smtClean="0"/>
          </a:p>
          <a:p>
            <a:pPr>
              <a:buFont typeface="Wingdings 2" pitchFamily="18" charset="2"/>
              <a:buNone/>
            </a:pPr>
            <a:endParaRPr lang="en-US" smtClean="0"/>
          </a:p>
          <a:p>
            <a:pPr>
              <a:buFont typeface="Wingdings 2" pitchFamily="18" charset="2"/>
              <a:buNone/>
            </a:pPr>
            <a:r>
              <a:rPr lang="en-US" smtClean="0"/>
              <a:t>     </a:t>
            </a:r>
            <a:r>
              <a:rPr lang="ru-RU" smtClean="0"/>
              <a:t>-уровень помех  на  </a:t>
            </a:r>
            <a:r>
              <a:rPr lang="en-US" smtClean="0"/>
              <a:t>~</a:t>
            </a:r>
            <a:r>
              <a:rPr lang="ru-RU" smtClean="0"/>
              <a:t>40 дБ ниже на ПП с </a:t>
            </a:r>
            <a:r>
              <a:rPr lang="en-US" smtClean="0"/>
              <a:t>ECM</a:t>
            </a:r>
            <a:r>
              <a:rPr lang="ru-RU" smtClean="0"/>
              <a:t> </a:t>
            </a:r>
            <a:r>
              <a:rPr lang="en-US" smtClean="0"/>
              <a:t>  </a:t>
            </a:r>
            <a:r>
              <a:rPr lang="ru-RU" smtClean="0"/>
              <a:t>на частотах выше 250 </a:t>
            </a:r>
            <a:r>
              <a:rPr lang="en-US" smtClean="0"/>
              <a:t>MHz</a:t>
            </a:r>
            <a:r>
              <a:rPr lang="ru-RU" smtClean="0"/>
              <a:t>;</a:t>
            </a:r>
          </a:p>
          <a:p>
            <a:pPr>
              <a:buFont typeface="Wingdings 2" pitchFamily="18" charset="2"/>
              <a:buNone/>
            </a:pPr>
            <a:r>
              <a:rPr lang="ru-RU" smtClean="0"/>
              <a:t>    </a:t>
            </a:r>
            <a:endParaRPr lang="en-US" smtClean="0"/>
          </a:p>
          <a:p>
            <a:pPr>
              <a:buFont typeface="Wingdings 2" pitchFamily="18" charset="2"/>
              <a:buNone/>
            </a:pPr>
            <a:r>
              <a:rPr lang="en-US" smtClean="0"/>
              <a:t>     </a:t>
            </a:r>
            <a:endParaRPr lang="ru-RU" smtClean="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pPr fontAlgn="auto">
              <a:spcAft>
                <a:spcPts val="0"/>
              </a:spcAft>
              <a:defRPr/>
            </a:pPr>
            <a:r>
              <a:rPr lang="ru-RU" sz="3200" dirty="0" smtClean="0"/>
              <a:t>Тестирование применения </a:t>
            </a:r>
            <a:r>
              <a:rPr lang="en-US" sz="3200" dirty="0" smtClean="0"/>
              <a:t>ECM </a:t>
            </a:r>
            <a:r>
              <a:rPr lang="ru-RU" sz="3200" dirty="0" smtClean="0"/>
              <a:t>в микросхеме (</a:t>
            </a:r>
            <a:r>
              <a:rPr lang="en-US" sz="3200" dirty="0" smtClean="0"/>
              <a:t>IBM)</a:t>
            </a:r>
            <a:endParaRPr lang="ru-RU" sz="3200" dirty="0"/>
          </a:p>
        </p:txBody>
      </p:sp>
      <p:sp>
        <p:nvSpPr>
          <p:cNvPr id="3" name="Содержимое 2"/>
          <p:cNvSpPr>
            <a:spLocks noGrp="1"/>
          </p:cNvSpPr>
          <p:nvPr>
            <p:ph idx="1"/>
          </p:nvPr>
        </p:nvSpPr>
        <p:spPr>
          <a:xfrm>
            <a:off x="285750" y="1357313"/>
            <a:ext cx="8229600" cy="3214687"/>
          </a:xfrm>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ru-RU" dirty="0" smtClean="0"/>
              <a:t>В стандартную </a:t>
            </a:r>
            <a:r>
              <a:rPr lang="en-US" dirty="0" smtClean="0"/>
              <a:t>IC IBM </a:t>
            </a:r>
            <a:r>
              <a:rPr lang="ru-RU" dirty="0" smtClean="0"/>
              <a:t>внесены изменения.</a:t>
            </a:r>
          </a:p>
          <a:p>
            <a:pPr marL="548640" indent="-411480" fontAlgn="auto">
              <a:spcAft>
                <a:spcPts val="0"/>
              </a:spcAft>
              <a:buClr>
                <a:schemeClr val="tx1">
                  <a:shade val="95000"/>
                </a:schemeClr>
              </a:buClr>
              <a:buFont typeface="Wingdings 2"/>
              <a:buNone/>
              <a:defRPr/>
            </a:pPr>
            <a:r>
              <a:rPr lang="ru-RU" dirty="0" smtClean="0"/>
              <a:t>     8- </a:t>
            </a:r>
            <a:r>
              <a:rPr lang="ru-RU" dirty="0" err="1" smtClean="0"/>
              <a:t>слойный</a:t>
            </a:r>
            <a:r>
              <a:rPr lang="ru-RU" dirty="0" smtClean="0"/>
              <a:t> </a:t>
            </a:r>
            <a:r>
              <a:rPr lang="en-US" dirty="0" smtClean="0"/>
              <a:t>IC</a:t>
            </a:r>
            <a:r>
              <a:rPr lang="ru-RU" dirty="0" smtClean="0"/>
              <a:t> пакет (42.5 мм Х 42.5 мм) с </a:t>
            </a:r>
            <a:r>
              <a:rPr lang="en-US" dirty="0" smtClean="0"/>
              <a:t>ECM </a:t>
            </a:r>
            <a:r>
              <a:rPr lang="ru-RU" dirty="0" smtClean="0"/>
              <a:t>в середине. По сравнению с типовым (10 -</a:t>
            </a:r>
            <a:r>
              <a:rPr lang="ru-RU" dirty="0" err="1" smtClean="0"/>
              <a:t>слойным</a:t>
            </a:r>
            <a:r>
              <a:rPr lang="ru-RU" dirty="0" smtClean="0"/>
              <a:t>) пакетом получены следующие результаты:</a:t>
            </a:r>
            <a:endParaRPr lang="en-US" dirty="0" smtClean="0"/>
          </a:p>
          <a:p>
            <a:pPr marL="548640" indent="-411480" fontAlgn="auto">
              <a:spcAft>
                <a:spcPts val="0"/>
              </a:spcAft>
              <a:buClr>
                <a:schemeClr val="tx1">
                  <a:shade val="95000"/>
                </a:schemeClr>
              </a:buClr>
              <a:buFont typeface="Wingdings 2"/>
              <a:buNone/>
              <a:defRPr/>
            </a:pPr>
            <a:r>
              <a:rPr lang="en-US" dirty="0" smtClean="0"/>
              <a:t>    -</a:t>
            </a:r>
            <a:r>
              <a:rPr lang="ru-RU" dirty="0" smtClean="0"/>
              <a:t> значение </a:t>
            </a:r>
            <a:r>
              <a:rPr lang="en-US" dirty="0" smtClean="0"/>
              <a:t>S21 </a:t>
            </a:r>
            <a:r>
              <a:rPr lang="ru-RU" dirty="0" smtClean="0"/>
              <a:t>уменьшено на 15 дБ при частотах  от 10</a:t>
            </a:r>
            <a:r>
              <a:rPr lang="en-US" dirty="0" smtClean="0"/>
              <a:t>MHz</a:t>
            </a:r>
            <a:r>
              <a:rPr lang="ru-RU" dirty="0" smtClean="0"/>
              <a:t>  до </a:t>
            </a:r>
            <a:r>
              <a:rPr lang="en-US" dirty="0" smtClean="0"/>
              <a:t>1GHz;</a:t>
            </a:r>
          </a:p>
          <a:p>
            <a:pPr marL="548640" indent="-411480" fontAlgn="auto">
              <a:spcAft>
                <a:spcPts val="0"/>
              </a:spcAft>
              <a:buClr>
                <a:schemeClr val="tx1">
                  <a:shade val="95000"/>
                </a:schemeClr>
              </a:buClr>
              <a:buFont typeface="Wingdings 2"/>
              <a:buNone/>
              <a:defRPr/>
            </a:pPr>
            <a:r>
              <a:rPr lang="en-US" dirty="0" smtClean="0"/>
              <a:t>     -</a:t>
            </a:r>
            <a:r>
              <a:rPr lang="ru-RU" dirty="0" smtClean="0"/>
              <a:t>уровень</a:t>
            </a:r>
            <a:r>
              <a:rPr lang="en-US" dirty="0" smtClean="0"/>
              <a:t> Delta-I </a:t>
            </a:r>
            <a:r>
              <a:rPr lang="ru-RU" dirty="0" smtClean="0"/>
              <a:t>помех  уменьшился на 30%.   Количество сигнальных слоев</a:t>
            </a:r>
            <a:r>
              <a:rPr lang="en-US" dirty="0" smtClean="0"/>
              <a:t> IC</a:t>
            </a:r>
            <a:r>
              <a:rPr lang="ru-RU" dirty="0" smtClean="0"/>
              <a:t> пакета уменьшилось с 4 до 2.</a:t>
            </a:r>
            <a:endParaRPr lang="en-US" dirty="0" smtClean="0"/>
          </a:p>
          <a:p>
            <a:pPr marL="548640" indent="-411480" fontAlgn="auto">
              <a:spcAft>
                <a:spcPts val="0"/>
              </a:spcAft>
              <a:buClr>
                <a:schemeClr val="tx1">
                  <a:shade val="95000"/>
                </a:schemeClr>
              </a:buClr>
              <a:buFont typeface="Wingdings 2"/>
              <a:buNone/>
              <a:defRPr/>
            </a:pPr>
            <a:endParaRPr lang="ru-RU" dirty="0" smtClean="0"/>
          </a:p>
          <a:p>
            <a:pPr marL="548640" indent="-411480" fontAlgn="auto">
              <a:spcAft>
                <a:spcPts val="0"/>
              </a:spcAft>
              <a:buClr>
                <a:schemeClr val="tx1">
                  <a:shade val="95000"/>
                </a:schemeClr>
              </a:buClr>
              <a:buFont typeface="Wingdings 2"/>
              <a:buNone/>
              <a:defRPr/>
            </a:pPr>
            <a:endParaRPr lang="ru-RU" dirty="0" smtClean="0"/>
          </a:p>
          <a:p>
            <a:pPr marL="548640" indent="-411480" fontAlgn="auto">
              <a:spcAft>
                <a:spcPts val="0"/>
              </a:spcAft>
              <a:buClr>
                <a:schemeClr val="tx1">
                  <a:shade val="95000"/>
                </a:schemeClr>
              </a:buClr>
              <a:buFont typeface="Wingdings 2"/>
              <a:buNone/>
              <a:defRPr/>
            </a:pPr>
            <a:endParaRPr lang="ru-RU" dirty="0" smtClean="0"/>
          </a:p>
          <a:p>
            <a:pPr marL="548640" indent="-411480" fontAlgn="auto">
              <a:spcAft>
                <a:spcPts val="0"/>
              </a:spcAft>
              <a:buClr>
                <a:schemeClr val="tx1">
                  <a:shade val="95000"/>
                </a:schemeClr>
              </a:buClr>
              <a:buFont typeface="Wingdings 2"/>
              <a:buNone/>
              <a:defRPr/>
            </a:pPr>
            <a:endParaRPr lang="ru-RU" dirty="0"/>
          </a:p>
        </p:txBody>
      </p:sp>
      <p:pic>
        <p:nvPicPr>
          <p:cNvPr id="35843" name="Picture 4"/>
          <p:cNvPicPr>
            <a:picLocks noChangeAspect="1" noChangeArrowheads="1"/>
          </p:cNvPicPr>
          <p:nvPr/>
        </p:nvPicPr>
        <p:blipFill>
          <a:blip r:embed="rId2"/>
          <a:srcRect/>
          <a:stretch>
            <a:fillRect/>
          </a:stretch>
        </p:blipFill>
        <p:spPr bwMode="auto">
          <a:xfrm>
            <a:off x="928688" y="4786313"/>
            <a:ext cx="6867525" cy="1928812"/>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Тестирование </a:t>
            </a:r>
            <a:r>
              <a:rPr lang="en-US" dirty="0" smtClean="0"/>
              <a:t>ECM </a:t>
            </a:r>
            <a:r>
              <a:rPr lang="ru-RU" dirty="0" smtClean="0"/>
              <a:t>компанией </a:t>
            </a:r>
            <a:br>
              <a:rPr lang="ru-RU" dirty="0" smtClean="0"/>
            </a:br>
            <a:r>
              <a:rPr lang="en-US" dirty="0" err="1" smtClean="0"/>
              <a:t>Huawei</a:t>
            </a:r>
            <a:endParaRPr lang="ru-RU" dirty="0"/>
          </a:p>
        </p:txBody>
      </p:sp>
      <p:sp>
        <p:nvSpPr>
          <p:cNvPr id="36866" name="Содержимое 2"/>
          <p:cNvSpPr>
            <a:spLocks noGrp="1"/>
          </p:cNvSpPr>
          <p:nvPr>
            <p:ph idx="1"/>
          </p:nvPr>
        </p:nvSpPr>
        <p:spPr>
          <a:xfrm>
            <a:off x="457200" y="1600200"/>
            <a:ext cx="8229600" cy="2757488"/>
          </a:xfrm>
        </p:spPr>
        <p:txBody>
          <a:bodyPr/>
          <a:lstStyle/>
          <a:p>
            <a:r>
              <a:rPr lang="ru-RU" smtClean="0"/>
              <a:t>Специалистами компании </a:t>
            </a:r>
            <a:r>
              <a:rPr lang="en-US" smtClean="0"/>
              <a:t>Huawei </a:t>
            </a:r>
            <a:r>
              <a:rPr lang="ru-RU" smtClean="0"/>
              <a:t>выполнено</a:t>
            </a:r>
          </a:p>
          <a:p>
            <a:pPr>
              <a:buFont typeface="Wingdings 2" pitchFamily="18" charset="2"/>
              <a:buNone/>
            </a:pPr>
            <a:r>
              <a:rPr lang="ru-RU" smtClean="0"/>
              <a:t>     тестирование применения </a:t>
            </a:r>
            <a:r>
              <a:rPr lang="en-US" smtClean="0"/>
              <a:t>ECM </a:t>
            </a:r>
            <a:r>
              <a:rPr lang="ru-RU" smtClean="0"/>
              <a:t>в ПП. В целях тестирования использовались две ПП. </a:t>
            </a:r>
          </a:p>
          <a:p>
            <a:pPr>
              <a:buFont typeface="Wingdings 2" pitchFamily="18" charset="2"/>
              <a:buNone/>
            </a:pPr>
            <a:r>
              <a:rPr lang="ru-RU" smtClean="0"/>
              <a:t>   </a:t>
            </a:r>
            <a:r>
              <a:rPr lang="en-US" smtClean="0"/>
              <a:t>  </a:t>
            </a:r>
            <a:r>
              <a:rPr lang="ru-RU" smtClean="0"/>
              <a:t>Первая ПП с традиционным </a:t>
            </a:r>
            <a:r>
              <a:rPr lang="en-US" smtClean="0"/>
              <a:t>FR4 </a:t>
            </a:r>
            <a:r>
              <a:rPr lang="ru-RU" smtClean="0"/>
              <a:t>материалом</a:t>
            </a:r>
            <a:r>
              <a:rPr lang="en-US" smtClean="0"/>
              <a:t>.</a:t>
            </a:r>
            <a:endParaRPr lang="ru-RU" smtClean="0"/>
          </a:p>
          <a:p>
            <a:pPr>
              <a:buFont typeface="Wingdings 2" pitchFamily="18" charset="2"/>
              <a:buNone/>
            </a:pPr>
            <a:r>
              <a:rPr lang="ru-RU" smtClean="0"/>
              <a:t>   </a:t>
            </a:r>
            <a:r>
              <a:rPr lang="en-US" smtClean="0"/>
              <a:t>  </a:t>
            </a:r>
            <a:r>
              <a:rPr lang="ru-RU" smtClean="0"/>
              <a:t>Вторая ПП с </a:t>
            </a:r>
            <a:r>
              <a:rPr lang="en-US" smtClean="0"/>
              <a:t>3M C-PLY19:</a:t>
            </a:r>
          </a:p>
          <a:p>
            <a:pPr>
              <a:buFont typeface="Wingdings 2" pitchFamily="18" charset="2"/>
              <a:buNone/>
            </a:pPr>
            <a:endParaRPr lang="ru-RU" smtClean="0"/>
          </a:p>
        </p:txBody>
      </p:sp>
      <p:pic>
        <p:nvPicPr>
          <p:cNvPr id="36867" name="Picture 3"/>
          <p:cNvPicPr>
            <a:picLocks noChangeAspect="1" noChangeArrowheads="1"/>
          </p:cNvPicPr>
          <p:nvPr/>
        </p:nvPicPr>
        <p:blipFill>
          <a:blip r:embed="rId2"/>
          <a:srcRect/>
          <a:stretch>
            <a:fillRect/>
          </a:stretch>
        </p:blipFill>
        <p:spPr bwMode="auto">
          <a:xfrm>
            <a:off x="1285875" y="4214813"/>
            <a:ext cx="5857875" cy="1857375"/>
          </a:xfrm>
          <a:prstGeom prst="rect">
            <a:avLst/>
          </a:prstGeom>
          <a:noFill/>
          <a:ln w="9525">
            <a:noFill/>
            <a:miter lim="800000"/>
            <a:headEnd/>
            <a:tailEnd/>
          </a:ln>
        </p:spPr>
      </p:pic>
      <p:pic>
        <p:nvPicPr>
          <p:cNvPr id="36868" name="Picture 4"/>
          <p:cNvPicPr>
            <a:picLocks noChangeAspect="1" noChangeArrowheads="1"/>
          </p:cNvPicPr>
          <p:nvPr/>
        </p:nvPicPr>
        <p:blipFill>
          <a:blip r:embed="rId3"/>
          <a:srcRect/>
          <a:stretch>
            <a:fillRect/>
          </a:stretch>
        </p:blipFill>
        <p:spPr bwMode="auto">
          <a:xfrm>
            <a:off x="3286125" y="6215063"/>
            <a:ext cx="1819275" cy="285750"/>
          </a:xfrm>
          <a:prstGeom prst="rect">
            <a:avLst/>
          </a:prstGeom>
          <a:noFill/>
          <a:ln w="9525">
            <a:noFill/>
            <a:miter lim="800000"/>
            <a:headEnd/>
            <a:tailEnd/>
          </a:ln>
        </p:spPr>
      </p:pic>
      <p:sp>
        <p:nvSpPr>
          <p:cNvPr id="6" name="Нижний колонтитул 5"/>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Grp="1" noChangeAspect="1" noChangeArrowheads="1"/>
          </p:cNvPicPr>
          <p:nvPr>
            <p:ph idx="1"/>
          </p:nvPr>
        </p:nvPicPr>
        <p:blipFill>
          <a:blip r:embed="rId2"/>
          <a:srcRect/>
          <a:stretch>
            <a:fillRect/>
          </a:stretch>
        </p:blipFill>
        <p:spPr>
          <a:xfrm>
            <a:off x="0" y="285750"/>
            <a:ext cx="9144000" cy="6286500"/>
          </a:xfrm>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Тестирование </a:t>
            </a:r>
            <a:r>
              <a:rPr lang="en-US" dirty="0" smtClean="0"/>
              <a:t>ECM </a:t>
            </a:r>
            <a:r>
              <a:rPr lang="ru-RU" dirty="0" smtClean="0"/>
              <a:t>компанией </a:t>
            </a:r>
            <a:br>
              <a:rPr lang="ru-RU" dirty="0" smtClean="0"/>
            </a:br>
            <a:r>
              <a:rPr lang="en-US" dirty="0" err="1" smtClean="0"/>
              <a:t>Huawei</a:t>
            </a:r>
            <a:endParaRPr lang="ru-RU" dirty="0"/>
          </a:p>
        </p:txBody>
      </p:sp>
      <p:sp>
        <p:nvSpPr>
          <p:cNvPr id="38914" name="Содержимое 2"/>
          <p:cNvSpPr>
            <a:spLocks noGrp="1"/>
          </p:cNvSpPr>
          <p:nvPr>
            <p:ph idx="1"/>
          </p:nvPr>
        </p:nvSpPr>
        <p:spPr>
          <a:xfrm>
            <a:off x="457200" y="1600200"/>
            <a:ext cx="8229600" cy="1685925"/>
          </a:xfrm>
        </p:spPr>
        <p:txBody>
          <a:bodyPr/>
          <a:lstStyle/>
          <a:p>
            <a:r>
              <a:rPr lang="ru-RU" smtClean="0"/>
              <a:t>Обе ПП имели то же размещение и количество слоев. Разница –только в наличии </a:t>
            </a:r>
            <a:r>
              <a:rPr lang="en-US" smtClean="0"/>
              <a:t>ECM </a:t>
            </a:r>
            <a:r>
              <a:rPr lang="ru-RU" smtClean="0"/>
              <a:t> между </a:t>
            </a:r>
            <a:r>
              <a:rPr lang="en-US" smtClean="0"/>
              <a:t>“power”</a:t>
            </a:r>
            <a:r>
              <a:rPr lang="ru-RU" smtClean="0"/>
              <a:t> и</a:t>
            </a:r>
            <a:r>
              <a:rPr lang="en-US" smtClean="0"/>
              <a:t>  “gnd”.</a:t>
            </a:r>
            <a:endParaRPr lang="ru-RU" smtClean="0"/>
          </a:p>
        </p:txBody>
      </p:sp>
      <p:pic>
        <p:nvPicPr>
          <p:cNvPr id="38915" name="Picture 2"/>
          <p:cNvPicPr>
            <a:picLocks noChangeAspect="1" noChangeArrowheads="1"/>
          </p:cNvPicPr>
          <p:nvPr/>
        </p:nvPicPr>
        <p:blipFill>
          <a:blip r:embed="rId2"/>
          <a:srcRect/>
          <a:stretch>
            <a:fillRect/>
          </a:stretch>
        </p:blipFill>
        <p:spPr bwMode="auto">
          <a:xfrm>
            <a:off x="785813" y="3286125"/>
            <a:ext cx="7643812" cy="3214688"/>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200" dirty="0" smtClean="0"/>
              <a:t>Тестирование </a:t>
            </a:r>
            <a:r>
              <a:rPr lang="en-US" sz="3200" dirty="0" smtClean="0"/>
              <a:t>ECM </a:t>
            </a:r>
            <a:r>
              <a:rPr lang="ru-RU" sz="3200" dirty="0" smtClean="0"/>
              <a:t>компанией </a:t>
            </a:r>
            <a:br>
              <a:rPr lang="ru-RU" sz="3200" dirty="0" smtClean="0"/>
            </a:br>
            <a:r>
              <a:rPr lang="en-US" sz="3200" dirty="0" err="1" smtClean="0"/>
              <a:t>Huawei</a:t>
            </a:r>
            <a:endParaRPr lang="ru-RU" sz="3200" dirty="0"/>
          </a:p>
        </p:txBody>
      </p:sp>
      <p:sp>
        <p:nvSpPr>
          <p:cNvPr id="3" name="Содержимое 2"/>
          <p:cNvSpPr>
            <a:spLocks noGrp="1"/>
          </p:cNvSpPr>
          <p:nvPr>
            <p:ph idx="1"/>
          </p:nvPr>
        </p:nvSpPr>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ru-RU" dirty="0" smtClean="0"/>
              <a:t>В результате тестирования получены следующие</a:t>
            </a:r>
          </a:p>
          <a:p>
            <a:pPr marL="548640" indent="-411480" fontAlgn="auto">
              <a:spcAft>
                <a:spcPts val="0"/>
              </a:spcAft>
              <a:buClr>
                <a:schemeClr val="tx1">
                  <a:shade val="95000"/>
                </a:schemeClr>
              </a:buClr>
              <a:buFont typeface="Wingdings 2"/>
              <a:buNone/>
              <a:defRPr/>
            </a:pPr>
            <a:r>
              <a:rPr lang="ru-RU" dirty="0" smtClean="0"/>
              <a:t>      результаты:</a:t>
            </a:r>
          </a:p>
          <a:p>
            <a:pPr marL="548640" indent="-411480" fontAlgn="auto">
              <a:spcAft>
                <a:spcPts val="0"/>
              </a:spcAft>
              <a:buClr>
                <a:schemeClr val="tx1">
                  <a:shade val="95000"/>
                </a:schemeClr>
              </a:buClr>
              <a:buFont typeface="Wingdings 2"/>
              <a:buNone/>
              <a:defRPr/>
            </a:pPr>
            <a:endParaRPr lang="ru-RU" dirty="0" smtClean="0"/>
          </a:p>
          <a:p>
            <a:pPr marL="548640" indent="-411480" fontAlgn="auto">
              <a:spcAft>
                <a:spcPts val="0"/>
              </a:spcAft>
              <a:buClr>
                <a:schemeClr val="tx1">
                  <a:shade val="95000"/>
                </a:schemeClr>
              </a:buClr>
              <a:buFont typeface="Wingdings 2"/>
              <a:buNone/>
              <a:defRPr/>
            </a:pPr>
            <a:r>
              <a:rPr lang="ru-RU" dirty="0" smtClean="0"/>
              <a:t> 1. Значительно ниже импеданс ПП с </a:t>
            </a:r>
            <a:r>
              <a:rPr lang="en-US" dirty="0" smtClean="0"/>
              <a:t>ECM</a:t>
            </a:r>
            <a:r>
              <a:rPr lang="ru-RU" dirty="0" smtClean="0"/>
              <a:t>, чем</a:t>
            </a:r>
          </a:p>
          <a:p>
            <a:pPr marL="548640" indent="-411480" fontAlgn="auto">
              <a:spcAft>
                <a:spcPts val="0"/>
              </a:spcAft>
              <a:buClr>
                <a:schemeClr val="tx1">
                  <a:shade val="95000"/>
                </a:schemeClr>
              </a:buClr>
              <a:buFont typeface="Wingdings 2"/>
              <a:buNone/>
              <a:defRPr/>
            </a:pPr>
            <a:r>
              <a:rPr lang="ru-RU" dirty="0" smtClean="0"/>
              <a:t>  </a:t>
            </a:r>
            <a:r>
              <a:rPr lang="en-US" dirty="0" smtClean="0"/>
              <a:t>    </a:t>
            </a:r>
            <a:r>
              <a:rPr lang="ru-RU" dirty="0" smtClean="0"/>
              <a:t>ПП с </a:t>
            </a:r>
            <a:r>
              <a:rPr lang="en-US" dirty="0" smtClean="0"/>
              <a:t>FR4</a:t>
            </a:r>
            <a:r>
              <a:rPr lang="ru-RU" dirty="0" smtClean="0"/>
              <a:t> в частотном диапазоне с 10 </a:t>
            </a:r>
            <a:r>
              <a:rPr lang="en-US" dirty="0" smtClean="0"/>
              <a:t>MHz </a:t>
            </a:r>
            <a:r>
              <a:rPr lang="ru-RU" dirty="0" smtClean="0"/>
              <a:t>до </a:t>
            </a:r>
            <a:r>
              <a:rPr lang="en-US" dirty="0" smtClean="0"/>
              <a:t>~6 GHz</a:t>
            </a:r>
            <a:r>
              <a:rPr lang="ru-RU" dirty="0" smtClean="0"/>
              <a:t>. Значительно больше резонансных колебаний, помех в цепи питания на кривых (характеристик  ПП с  </a:t>
            </a:r>
            <a:r>
              <a:rPr lang="en-US" dirty="0" smtClean="0"/>
              <a:t>FR4</a:t>
            </a:r>
            <a:r>
              <a:rPr lang="ru-RU" dirty="0" smtClean="0"/>
              <a:t>)</a:t>
            </a:r>
            <a:r>
              <a:rPr lang="en-US" dirty="0" smtClean="0"/>
              <a:t>. </a:t>
            </a:r>
            <a:endParaRPr lang="ru-RU" dirty="0" smtClean="0"/>
          </a:p>
          <a:p>
            <a:pPr marL="548640" indent="-411480" fontAlgn="auto">
              <a:spcAft>
                <a:spcPts val="0"/>
              </a:spcAft>
              <a:buClr>
                <a:schemeClr val="tx1">
                  <a:shade val="95000"/>
                </a:schemeClr>
              </a:buClr>
              <a:buFont typeface="Wingdings 2"/>
              <a:buNone/>
              <a:defRPr/>
            </a:pPr>
            <a:r>
              <a:rPr lang="ru-RU" dirty="0" smtClean="0"/>
              <a:t>     </a:t>
            </a:r>
            <a:r>
              <a:rPr lang="en-US" dirty="0" smtClean="0"/>
              <a:t>(</a:t>
            </a:r>
            <a:r>
              <a:rPr lang="ru-RU" dirty="0" smtClean="0"/>
              <a:t>См. вышестоящий слайд с соответствующими кривыми). </a:t>
            </a:r>
          </a:p>
          <a:p>
            <a:pPr marL="548640" indent="-411480" fontAlgn="auto">
              <a:spcAft>
                <a:spcPts val="0"/>
              </a:spcAft>
              <a:buClr>
                <a:schemeClr val="tx1">
                  <a:shade val="95000"/>
                </a:schemeClr>
              </a:buClr>
              <a:buFont typeface="Wingdings 2"/>
              <a:buNone/>
              <a:defRPr/>
            </a:pPr>
            <a:r>
              <a:rPr lang="ru-RU" dirty="0" smtClean="0"/>
              <a:t>    </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Grp="1" noChangeAspect="1" noChangeArrowheads="1"/>
          </p:cNvPicPr>
          <p:nvPr>
            <p:ph idx="1"/>
          </p:nvPr>
        </p:nvPicPr>
        <p:blipFill>
          <a:blip r:embed="rId2"/>
          <a:srcRect/>
          <a:stretch>
            <a:fillRect/>
          </a:stretch>
        </p:blipFill>
        <p:spPr>
          <a:xfrm>
            <a:off x="0" y="500063"/>
            <a:ext cx="9144000" cy="5929312"/>
          </a:xfrm>
        </p:spPr>
      </p:pic>
      <p:pic>
        <p:nvPicPr>
          <p:cNvPr id="43010" name="Picture 2"/>
          <p:cNvPicPr>
            <a:picLocks noChangeAspect="1" noChangeArrowheads="1"/>
          </p:cNvPicPr>
          <p:nvPr/>
        </p:nvPicPr>
        <p:blipFill>
          <a:blip r:embed="rId3"/>
          <a:srcRect/>
          <a:stretch>
            <a:fillRect/>
          </a:stretch>
        </p:blipFill>
        <p:spPr bwMode="auto">
          <a:xfrm>
            <a:off x="2357438" y="7786688"/>
            <a:ext cx="3971925" cy="247650"/>
          </a:xfrm>
          <a:prstGeom prst="rect">
            <a:avLst/>
          </a:prstGeom>
          <a:noFill/>
          <a:ln w="9525">
            <a:noFill/>
            <a:miter lim="800000"/>
            <a:headEnd/>
            <a:tailEnd/>
          </a:ln>
        </p:spPr>
      </p:pic>
      <p:pic>
        <p:nvPicPr>
          <p:cNvPr id="43011" name="Picture 3"/>
          <p:cNvPicPr>
            <a:picLocks noChangeAspect="1" noChangeArrowheads="1"/>
          </p:cNvPicPr>
          <p:nvPr/>
        </p:nvPicPr>
        <p:blipFill>
          <a:blip r:embed="rId3"/>
          <a:srcRect/>
          <a:stretch>
            <a:fillRect/>
          </a:stretch>
        </p:blipFill>
        <p:spPr bwMode="auto">
          <a:xfrm>
            <a:off x="2357438" y="6610350"/>
            <a:ext cx="3971925" cy="247650"/>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lstStyle/>
          <a:p>
            <a:pPr fontAlgn="auto">
              <a:spcAft>
                <a:spcPts val="0"/>
              </a:spcAft>
              <a:defRPr/>
            </a:pPr>
            <a:r>
              <a:rPr lang="ru-RU" sz="3200" dirty="0" smtClean="0"/>
              <a:t>Тестирование </a:t>
            </a:r>
            <a:r>
              <a:rPr lang="en-US" sz="3200" dirty="0" smtClean="0"/>
              <a:t>ECM </a:t>
            </a:r>
            <a:r>
              <a:rPr lang="ru-RU" sz="3200" dirty="0" smtClean="0"/>
              <a:t>компанией </a:t>
            </a:r>
            <a:br>
              <a:rPr lang="ru-RU" sz="3200" dirty="0" smtClean="0"/>
            </a:br>
            <a:r>
              <a:rPr lang="en-US" sz="3200" dirty="0" err="1" smtClean="0"/>
              <a:t>Huawei</a:t>
            </a:r>
            <a:endParaRPr lang="ru-RU" sz="3200" dirty="0"/>
          </a:p>
        </p:txBody>
      </p:sp>
      <p:sp>
        <p:nvSpPr>
          <p:cNvPr id="3" name="Содержимое 2"/>
          <p:cNvSpPr>
            <a:spLocks noGrp="1"/>
          </p:cNvSpPr>
          <p:nvPr>
            <p:ph idx="1"/>
          </p:nvPr>
        </p:nvSpPr>
        <p:spPr/>
        <p:txBody>
          <a:bodyPr>
            <a:normAutofit lnSpcReduction="10000"/>
          </a:bodyPr>
          <a:lstStyle/>
          <a:p>
            <a:pPr marL="548640" indent="-411480" fontAlgn="auto">
              <a:spcAft>
                <a:spcPts val="0"/>
              </a:spcAft>
              <a:buClr>
                <a:schemeClr val="tx1">
                  <a:shade val="95000"/>
                </a:schemeClr>
              </a:buClr>
              <a:buFont typeface="Wingdings 2"/>
              <a:buNone/>
              <a:defRPr/>
            </a:pPr>
            <a:r>
              <a:rPr lang="ru-RU" dirty="0" smtClean="0"/>
              <a:t>2. Уровень разброса колебаний помех в цепи питания на ПП </a:t>
            </a:r>
            <a:r>
              <a:rPr lang="en-US" dirty="0" smtClean="0"/>
              <a:t>FR4 </a:t>
            </a:r>
            <a:r>
              <a:rPr lang="ru-RU" dirty="0" smtClean="0"/>
              <a:t>значительно выше, чем на ПП с </a:t>
            </a:r>
            <a:r>
              <a:rPr lang="en-US" dirty="0" smtClean="0"/>
              <a:t>ECM.</a:t>
            </a:r>
            <a:endParaRPr lang="ru-RU" dirty="0" smtClean="0"/>
          </a:p>
          <a:p>
            <a:pPr marL="548640" indent="-411480" fontAlgn="auto">
              <a:spcAft>
                <a:spcPts val="0"/>
              </a:spcAft>
              <a:buClr>
                <a:schemeClr val="tx1">
                  <a:shade val="95000"/>
                </a:schemeClr>
              </a:buClr>
              <a:buFont typeface="Wingdings 2"/>
              <a:buNone/>
              <a:defRPr/>
            </a:pPr>
            <a:r>
              <a:rPr lang="ru-RU" dirty="0" smtClean="0"/>
              <a:t>     </a:t>
            </a:r>
            <a:r>
              <a:rPr lang="en-US" dirty="0" smtClean="0"/>
              <a:t>ECM </a:t>
            </a:r>
            <a:r>
              <a:rPr lang="ru-RU" dirty="0" smtClean="0"/>
              <a:t>ПП показывает значительное  превосходство в уровне уменьшения помех во всем частотном диапазоне от 10</a:t>
            </a:r>
            <a:r>
              <a:rPr lang="en-US" dirty="0" smtClean="0"/>
              <a:t>MHz</a:t>
            </a:r>
            <a:r>
              <a:rPr lang="ru-RU" dirty="0" smtClean="0"/>
              <a:t>  до</a:t>
            </a:r>
            <a:r>
              <a:rPr lang="en-US" dirty="0" smtClean="0"/>
              <a:t> 4GHz.</a:t>
            </a:r>
          </a:p>
          <a:p>
            <a:pPr marL="548640" indent="-411480" fontAlgn="auto">
              <a:spcAft>
                <a:spcPts val="0"/>
              </a:spcAft>
              <a:buClr>
                <a:schemeClr val="tx1">
                  <a:shade val="95000"/>
                </a:schemeClr>
              </a:buClr>
              <a:buFont typeface="Wingdings 2"/>
              <a:buNone/>
              <a:defRPr/>
            </a:pPr>
            <a:r>
              <a:rPr lang="en-US" dirty="0" smtClean="0"/>
              <a:t>     </a:t>
            </a:r>
            <a:r>
              <a:rPr lang="ru-RU" dirty="0" smtClean="0"/>
              <a:t>На </a:t>
            </a:r>
            <a:r>
              <a:rPr lang="en-US" dirty="0" smtClean="0"/>
              <a:t>ECM </a:t>
            </a:r>
            <a:r>
              <a:rPr lang="ru-RU" dirty="0" smtClean="0"/>
              <a:t>ПП уровень помех, </a:t>
            </a:r>
            <a:r>
              <a:rPr lang="en-US" dirty="0" smtClean="0"/>
              <a:t>c</a:t>
            </a:r>
            <a:r>
              <a:rPr lang="ru-RU" dirty="0" smtClean="0"/>
              <a:t> частот выше</a:t>
            </a:r>
            <a:endParaRPr lang="en-US" dirty="0" smtClean="0"/>
          </a:p>
          <a:p>
            <a:pPr marL="548640" indent="-411480" fontAlgn="auto">
              <a:spcAft>
                <a:spcPts val="0"/>
              </a:spcAft>
              <a:buClr>
                <a:schemeClr val="tx1">
                  <a:shade val="95000"/>
                </a:schemeClr>
              </a:buClr>
              <a:buFont typeface="Wingdings 2"/>
              <a:buNone/>
              <a:defRPr/>
            </a:pPr>
            <a:r>
              <a:rPr lang="en-US" dirty="0" smtClean="0"/>
              <a:t>    </a:t>
            </a:r>
            <a:r>
              <a:rPr lang="ru-RU" dirty="0" smtClean="0"/>
              <a:t> 1.5 </a:t>
            </a:r>
            <a:r>
              <a:rPr lang="en-US" dirty="0" smtClean="0"/>
              <a:t>GHz</a:t>
            </a:r>
            <a:r>
              <a:rPr lang="ru-RU" dirty="0" smtClean="0"/>
              <a:t>, близок к «белому шуму».</a:t>
            </a:r>
            <a:endParaRPr lang="en-US" dirty="0" smtClean="0"/>
          </a:p>
          <a:p>
            <a:pPr marL="548640" indent="-411480" fontAlgn="auto">
              <a:spcAft>
                <a:spcPts val="0"/>
              </a:spcAft>
              <a:buClr>
                <a:schemeClr val="tx1">
                  <a:shade val="95000"/>
                </a:schemeClr>
              </a:buClr>
              <a:buFont typeface="Wingdings 2"/>
              <a:buNone/>
              <a:defRPr/>
            </a:pPr>
            <a:r>
              <a:rPr lang="en-US" dirty="0" smtClean="0"/>
              <a:t>     </a:t>
            </a:r>
            <a:r>
              <a:rPr lang="ru-RU" dirty="0" smtClean="0"/>
              <a:t>Использование </a:t>
            </a:r>
            <a:r>
              <a:rPr lang="en-US" dirty="0" smtClean="0"/>
              <a:t>ECM</a:t>
            </a:r>
            <a:r>
              <a:rPr lang="ru-RU" dirty="0" smtClean="0"/>
              <a:t> в ПП</a:t>
            </a:r>
            <a:r>
              <a:rPr lang="en-US" dirty="0" smtClean="0"/>
              <a:t> </a:t>
            </a:r>
            <a:r>
              <a:rPr lang="ru-RU" dirty="0" smtClean="0"/>
              <a:t>обещает улучшение качества питания, а также цифроаналоговой интерференции и уровня </a:t>
            </a:r>
            <a:r>
              <a:rPr lang="en-US" dirty="0" smtClean="0"/>
              <a:t>EMI.</a:t>
            </a:r>
            <a:r>
              <a:rPr lang="ru-RU" dirty="0" smtClean="0"/>
              <a:t> </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Расчет Емкости</a:t>
            </a:r>
            <a:endParaRPr lang="ru-RU" dirty="0"/>
          </a:p>
        </p:txBody>
      </p:sp>
      <p:sp>
        <p:nvSpPr>
          <p:cNvPr id="16386" name="Содержимое 2"/>
          <p:cNvSpPr>
            <a:spLocks noGrp="1"/>
          </p:cNvSpPr>
          <p:nvPr>
            <p:ph idx="1"/>
          </p:nvPr>
        </p:nvSpPr>
        <p:spPr>
          <a:xfrm>
            <a:off x="323850" y="3213100"/>
            <a:ext cx="8229600" cy="2765425"/>
          </a:xfrm>
        </p:spPr>
        <p:txBody>
          <a:bodyPr/>
          <a:lstStyle/>
          <a:p>
            <a:endParaRPr lang="ru-RU" smtClean="0"/>
          </a:p>
          <a:p>
            <a:r>
              <a:rPr lang="ru-RU" smtClean="0"/>
              <a:t>     Емкость/ площадь = 0.885 </a:t>
            </a:r>
            <a:r>
              <a:rPr lang="en-US" smtClean="0"/>
              <a:t>Dk/t (nF/cm²)</a:t>
            </a:r>
          </a:p>
          <a:p>
            <a:r>
              <a:rPr lang="ru-RU" smtClean="0"/>
              <a:t>     Таким образом, увеличивая диэлектрическую постоянную </a:t>
            </a:r>
            <a:r>
              <a:rPr lang="en-US" smtClean="0"/>
              <a:t>Dk </a:t>
            </a:r>
            <a:r>
              <a:rPr lang="ru-RU" smtClean="0"/>
              <a:t>и уменьшая толщину диэлектрика, можно повысить удельную емкость</a:t>
            </a:r>
          </a:p>
        </p:txBody>
      </p:sp>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pic>
        <p:nvPicPr>
          <p:cNvPr id="16388" name="Picture 3"/>
          <p:cNvPicPr>
            <a:picLocks noChangeAspect="1" noChangeArrowheads="1"/>
          </p:cNvPicPr>
          <p:nvPr/>
        </p:nvPicPr>
        <p:blipFill>
          <a:blip r:embed="rId2"/>
          <a:srcRect/>
          <a:stretch>
            <a:fillRect/>
          </a:stretch>
        </p:blipFill>
        <p:spPr bwMode="auto">
          <a:xfrm>
            <a:off x="900113" y="1844675"/>
            <a:ext cx="63658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Grp="1" noChangeAspect="1" noChangeArrowheads="1"/>
          </p:cNvPicPr>
          <p:nvPr>
            <p:ph idx="1"/>
          </p:nvPr>
        </p:nvPicPr>
        <p:blipFill>
          <a:blip r:embed="rId2"/>
          <a:srcRect/>
          <a:stretch>
            <a:fillRect/>
          </a:stretch>
        </p:blipFill>
        <p:spPr>
          <a:xfrm>
            <a:off x="0" y="0"/>
            <a:ext cx="9144000" cy="6858000"/>
          </a:xfrm>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Тестирование </a:t>
            </a:r>
            <a:r>
              <a:rPr lang="en-US" dirty="0" smtClean="0"/>
              <a:t>ECM </a:t>
            </a:r>
            <a:r>
              <a:rPr lang="ru-RU" dirty="0" smtClean="0"/>
              <a:t>компанией </a:t>
            </a:r>
            <a:br>
              <a:rPr lang="ru-RU" dirty="0" smtClean="0"/>
            </a:br>
            <a:r>
              <a:rPr lang="en-US" dirty="0" err="1" smtClean="0"/>
              <a:t>Huawei</a:t>
            </a:r>
            <a:endParaRPr lang="ru-RU" dirty="0"/>
          </a:p>
        </p:txBody>
      </p:sp>
      <p:sp>
        <p:nvSpPr>
          <p:cNvPr id="46082" name="Содержимое 2"/>
          <p:cNvSpPr>
            <a:spLocks noGrp="1"/>
          </p:cNvSpPr>
          <p:nvPr>
            <p:ph idx="1"/>
          </p:nvPr>
        </p:nvSpPr>
        <p:spPr/>
        <p:txBody>
          <a:bodyPr/>
          <a:lstStyle/>
          <a:p>
            <a:pPr>
              <a:buFont typeface="Wingdings 2" pitchFamily="18" charset="2"/>
              <a:buNone/>
            </a:pPr>
            <a:r>
              <a:rPr lang="ru-RU" smtClean="0"/>
              <a:t>3. Так называемый, коэффициент прохождения </a:t>
            </a:r>
          </a:p>
          <a:p>
            <a:pPr>
              <a:buFont typeface="Wingdings 2" pitchFamily="18" charset="2"/>
              <a:buNone/>
            </a:pPr>
            <a:r>
              <a:rPr lang="ru-RU" smtClean="0"/>
              <a:t>   </a:t>
            </a:r>
            <a:r>
              <a:rPr lang="en-US" smtClean="0"/>
              <a:t> </a:t>
            </a:r>
            <a:r>
              <a:rPr lang="ru-RU" smtClean="0"/>
              <a:t>(</a:t>
            </a:r>
            <a:r>
              <a:rPr lang="en-US" smtClean="0"/>
              <a:t>transmission coefficient</a:t>
            </a:r>
            <a:r>
              <a:rPr lang="ru-RU" smtClean="0"/>
              <a:t>, чем ниже, тем лучше</a:t>
            </a:r>
            <a:r>
              <a:rPr lang="en-US" smtClean="0"/>
              <a:t>)</a:t>
            </a:r>
            <a:r>
              <a:rPr lang="ru-RU" smtClean="0"/>
              <a:t> для ПП с </a:t>
            </a:r>
            <a:r>
              <a:rPr lang="en-US" smtClean="0"/>
              <a:t>ECM</a:t>
            </a:r>
            <a:r>
              <a:rPr lang="ru-RU" smtClean="0"/>
              <a:t>(</a:t>
            </a:r>
            <a:r>
              <a:rPr lang="en-US" smtClean="0"/>
              <a:t> </a:t>
            </a:r>
            <a:r>
              <a:rPr lang="ru-RU" smtClean="0"/>
              <a:t>в тех же измерительных портах, что и для</a:t>
            </a:r>
            <a:r>
              <a:rPr lang="en-US" smtClean="0"/>
              <a:t> </a:t>
            </a:r>
            <a:r>
              <a:rPr lang="ru-RU" smtClean="0"/>
              <a:t>ПП с </a:t>
            </a:r>
            <a:r>
              <a:rPr lang="en-US" smtClean="0"/>
              <a:t> FR4</a:t>
            </a:r>
            <a:r>
              <a:rPr lang="ru-RU" smtClean="0"/>
              <a:t>) значительно ниже, чем для ПП с </a:t>
            </a:r>
            <a:r>
              <a:rPr lang="en-US" smtClean="0"/>
              <a:t>FR4.</a:t>
            </a:r>
          </a:p>
          <a:p>
            <a:pPr>
              <a:buFont typeface="Wingdings 2" pitchFamily="18" charset="2"/>
              <a:buNone/>
            </a:pPr>
            <a:r>
              <a:rPr lang="en-US" smtClean="0"/>
              <a:t>    </a:t>
            </a:r>
            <a:r>
              <a:rPr lang="ru-RU" smtClean="0"/>
              <a:t>На </a:t>
            </a:r>
            <a:r>
              <a:rPr lang="en-US" smtClean="0"/>
              <a:t> </a:t>
            </a:r>
            <a:r>
              <a:rPr lang="ru-RU" smtClean="0"/>
              <a:t>ПП с </a:t>
            </a:r>
            <a:r>
              <a:rPr lang="en-US" smtClean="0"/>
              <a:t>ECM</a:t>
            </a:r>
            <a:r>
              <a:rPr lang="ru-RU" smtClean="0"/>
              <a:t> минимизирован риск интерференции между цепями питания с различными номиналами.</a:t>
            </a:r>
          </a:p>
          <a:p>
            <a:pPr>
              <a:buFont typeface="Wingdings 2" pitchFamily="18" charset="2"/>
              <a:buNone/>
            </a:pPr>
            <a:r>
              <a:rPr lang="ru-RU" smtClean="0"/>
              <a:t>     (См. предыдущий слайд)</a:t>
            </a:r>
          </a:p>
          <a:p>
            <a:pPr>
              <a:buFont typeface="Wingdings 2" pitchFamily="18" charset="2"/>
              <a:buNone/>
            </a:pPr>
            <a:r>
              <a:rPr lang="ru-RU" smtClean="0"/>
              <a:t>    </a:t>
            </a:r>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Тестирование </a:t>
            </a:r>
            <a:r>
              <a:rPr lang="en-US" dirty="0" smtClean="0"/>
              <a:t>ECM </a:t>
            </a:r>
            <a:r>
              <a:rPr lang="ru-RU" dirty="0" smtClean="0"/>
              <a:t>компанией </a:t>
            </a:r>
            <a:br>
              <a:rPr lang="ru-RU" dirty="0" smtClean="0"/>
            </a:br>
            <a:r>
              <a:rPr lang="en-US" dirty="0" err="1" smtClean="0"/>
              <a:t>Huawei</a:t>
            </a:r>
            <a:endParaRPr lang="ru-RU" dirty="0"/>
          </a:p>
        </p:txBody>
      </p:sp>
      <p:sp>
        <p:nvSpPr>
          <p:cNvPr id="48130" name="Содержимое 2"/>
          <p:cNvSpPr>
            <a:spLocks noGrp="1"/>
          </p:cNvSpPr>
          <p:nvPr>
            <p:ph idx="1"/>
          </p:nvPr>
        </p:nvSpPr>
        <p:spPr>
          <a:xfrm>
            <a:off x="457200" y="1600200"/>
            <a:ext cx="4614863" cy="4708525"/>
          </a:xfrm>
        </p:spPr>
        <p:txBody>
          <a:bodyPr/>
          <a:lstStyle/>
          <a:p>
            <a:pPr>
              <a:buFont typeface="Wingdings 2" pitchFamily="18" charset="2"/>
              <a:buNone/>
            </a:pPr>
            <a:r>
              <a:rPr lang="ru-RU" smtClean="0"/>
              <a:t>4. Значительно лучше спектр уровня помех ПП</a:t>
            </a:r>
          </a:p>
          <a:p>
            <a:pPr>
              <a:buFont typeface="Wingdings 2" pitchFamily="18" charset="2"/>
              <a:buNone/>
            </a:pPr>
            <a:r>
              <a:rPr lang="ru-RU" smtClean="0"/>
              <a:t>    </a:t>
            </a:r>
            <a:r>
              <a:rPr lang="en-US" smtClean="0"/>
              <a:t>ECM </a:t>
            </a:r>
            <a:r>
              <a:rPr lang="ru-RU" smtClean="0"/>
              <a:t> на</a:t>
            </a:r>
            <a:r>
              <a:rPr lang="en-US" smtClean="0"/>
              <a:t> </a:t>
            </a:r>
            <a:r>
              <a:rPr lang="ru-RU" smtClean="0"/>
              <a:t>всем диапазоне частот</a:t>
            </a:r>
          </a:p>
        </p:txBody>
      </p:sp>
      <p:pic>
        <p:nvPicPr>
          <p:cNvPr id="48131"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48132" name="Picture 3"/>
          <p:cNvPicPr>
            <a:picLocks noChangeAspect="1" noChangeArrowheads="1"/>
          </p:cNvPicPr>
          <p:nvPr/>
        </p:nvPicPr>
        <p:blipFill>
          <a:blip r:embed="rId3"/>
          <a:srcRect/>
          <a:stretch>
            <a:fillRect/>
          </a:stretch>
        </p:blipFill>
        <p:spPr bwMode="auto">
          <a:xfrm>
            <a:off x="5429250" y="1571625"/>
            <a:ext cx="3571875" cy="4929188"/>
          </a:xfrm>
          <a:prstGeom prst="rect">
            <a:avLst/>
          </a:prstGeom>
          <a:noFill/>
          <a:ln w="9525">
            <a:noFill/>
            <a:miter lim="800000"/>
            <a:headEnd/>
            <a:tailEnd/>
          </a:ln>
        </p:spPr>
      </p:pic>
      <p:sp>
        <p:nvSpPr>
          <p:cNvPr id="6" name="Нижний колонтитул 5"/>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Grp="1" noChangeAspect="1" noChangeArrowheads="1"/>
          </p:cNvPicPr>
          <p:nvPr>
            <p:ph idx="1"/>
          </p:nvPr>
        </p:nvPicPr>
        <p:blipFill>
          <a:blip r:embed="rId2"/>
          <a:srcRect/>
          <a:stretch>
            <a:fillRect/>
          </a:stretch>
        </p:blipFill>
        <p:spPr>
          <a:xfrm>
            <a:off x="0" y="214313"/>
            <a:ext cx="9001125" cy="6429375"/>
          </a:xfrm>
        </p:spPr>
      </p:pic>
      <p:sp>
        <p:nvSpPr>
          <p:cNvPr id="3" name="Нижний колонтитул 2"/>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Grp="1" noChangeAspect="1" noChangeArrowheads="1"/>
          </p:cNvPicPr>
          <p:nvPr>
            <p:ph idx="1"/>
          </p:nvPr>
        </p:nvPicPr>
        <p:blipFill>
          <a:blip r:embed="rId2"/>
          <a:srcRect/>
          <a:stretch>
            <a:fillRect/>
          </a:stretch>
        </p:blipFill>
        <p:spPr>
          <a:xfrm>
            <a:off x="0" y="0"/>
            <a:ext cx="9144000" cy="6072188"/>
          </a:xfrm>
        </p:spPr>
      </p:pic>
      <p:pic>
        <p:nvPicPr>
          <p:cNvPr id="50178" name="Picture 3"/>
          <p:cNvPicPr>
            <a:picLocks noChangeAspect="1" noChangeArrowheads="1"/>
          </p:cNvPicPr>
          <p:nvPr/>
        </p:nvPicPr>
        <p:blipFill>
          <a:blip r:embed="rId3"/>
          <a:srcRect/>
          <a:stretch>
            <a:fillRect/>
          </a:stretch>
        </p:blipFill>
        <p:spPr bwMode="auto">
          <a:xfrm>
            <a:off x="142875" y="6215063"/>
            <a:ext cx="6000750" cy="642937"/>
          </a:xfrm>
          <a:prstGeom prst="rect">
            <a:avLst/>
          </a:prstGeom>
          <a:noFill/>
          <a:ln w="9525">
            <a:noFill/>
            <a:miter lim="800000"/>
            <a:headEnd/>
            <a:tailEnd/>
          </a:ln>
        </p:spPr>
      </p:pic>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Тестирование </a:t>
            </a:r>
            <a:r>
              <a:rPr lang="en-US" dirty="0" smtClean="0"/>
              <a:t>ECM </a:t>
            </a:r>
            <a:r>
              <a:rPr lang="ru-RU" dirty="0" smtClean="0"/>
              <a:t>компанией </a:t>
            </a:r>
            <a:br>
              <a:rPr lang="ru-RU" dirty="0" smtClean="0"/>
            </a:br>
            <a:r>
              <a:rPr lang="en-US" dirty="0" err="1" smtClean="0"/>
              <a:t>Huawei</a:t>
            </a:r>
            <a:endParaRPr lang="ru-RU" dirty="0"/>
          </a:p>
        </p:txBody>
      </p:sp>
      <p:sp>
        <p:nvSpPr>
          <p:cNvPr id="51202" name="Содержимое 2"/>
          <p:cNvSpPr>
            <a:spLocks noGrp="1"/>
          </p:cNvSpPr>
          <p:nvPr>
            <p:ph idx="1"/>
          </p:nvPr>
        </p:nvSpPr>
        <p:spPr/>
        <p:txBody>
          <a:bodyPr/>
          <a:lstStyle/>
          <a:p>
            <a:pPr>
              <a:buFont typeface="Wingdings 2" pitchFamily="18" charset="2"/>
              <a:buNone/>
            </a:pPr>
            <a:r>
              <a:rPr lang="en-US" smtClean="0"/>
              <a:t>5. </a:t>
            </a:r>
            <a:r>
              <a:rPr lang="ru-RU" smtClean="0"/>
              <a:t>Для эксперимента с тактовыми частотами используется одна и та же функциональная схема (для обоих ПП). Имеется две зоны на ПП – одна с тактовой частотой 50 </a:t>
            </a:r>
            <a:r>
              <a:rPr lang="en-US" smtClean="0"/>
              <a:t>MHz</a:t>
            </a:r>
            <a:r>
              <a:rPr lang="ru-RU" smtClean="0"/>
              <a:t>, другая зона с тактовой частотой 125 </a:t>
            </a:r>
            <a:r>
              <a:rPr lang="en-US" smtClean="0"/>
              <a:t>MHz</a:t>
            </a:r>
            <a:r>
              <a:rPr lang="ru-RU" smtClean="0"/>
              <a:t>. Питание зон одинаковое. Рассматривается влияние тактовой частоты  125 </a:t>
            </a:r>
            <a:r>
              <a:rPr lang="en-US" smtClean="0"/>
              <a:t>MHz </a:t>
            </a:r>
            <a:r>
              <a:rPr lang="ru-RU" smtClean="0"/>
              <a:t>на тактовую частоту</a:t>
            </a:r>
          </a:p>
          <a:p>
            <a:pPr>
              <a:buFont typeface="Wingdings 2" pitchFamily="18" charset="2"/>
              <a:buNone/>
            </a:pPr>
            <a:r>
              <a:rPr lang="ru-RU" smtClean="0"/>
              <a:t>     50 </a:t>
            </a:r>
            <a:r>
              <a:rPr lang="en-US" smtClean="0"/>
              <a:t>MHz</a:t>
            </a:r>
            <a:r>
              <a:rPr lang="ru-RU" smtClean="0"/>
              <a:t>. 50 </a:t>
            </a:r>
            <a:r>
              <a:rPr lang="en-US" smtClean="0"/>
              <a:t>MHz </a:t>
            </a:r>
            <a:r>
              <a:rPr lang="ru-RU" smtClean="0"/>
              <a:t>частота на ПП с </a:t>
            </a:r>
            <a:r>
              <a:rPr lang="en-US" smtClean="0"/>
              <a:t>ECM - </a:t>
            </a:r>
            <a:r>
              <a:rPr lang="ru-RU" smtClean="0"/>
              <a:t>меньше под влиянием 125 </a:t>
            </a:r>
            <a:r>
              <a:rPr lang="en-US" smtClean="0"/>
              <a:t>MHz </a:t>
            </a:r>
            <a:r>
              <a:rPr lang="ru-RU" smtClean="0"/>
              <a:t>тактовой частоты, с лучшей флуктуацией и циклом. </a:t>
            </a:r>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rmAutofit fontScale="90000"/>
          </a:bodyPr>
          <a:lstStyle/>
          <a:p>
            <a:pPr fontAlgn="auto">
              <a:spcAft>
                <a:spcPts val="0"/>
              </a:spcAft>
              <a:defRPr/>
            </a:pPr>
            <a:r>
              <a:rPr lang="ru-RU" dirty="0" smtClean="0"/>
              <a:t>Опыт компании </a:t>
            </a:r>
            <a:r>
              <a:rPr lang="en-US" dirty="0" smtClean="0"/>
              <a:t>Nortel </a:t>
            </a:r>
            <a:r>
              <a:rPr lang="ru-RU" dirty="0" smtClean="0"/>
              <a:t>по разработке эмулятора 10 </a:t>
            </a:r>
            <a:r>
              <a:rPr lang="en-US" dirty="0" err="1" smtClean="0"/>
              <a:t>Gb</a:t>
            </a:r>
            <a:r>
              <a:rPr lang="en-US" dirty="0" smtClean="0"/>
              <a:t> </a:t>
            </a:r>
            <a:r>
              <a:rPr lang="ru-RU" dirty="0" smtClean="0"/>
              <a:t>трансивера </a:t>
            </a:r>
            <a:endParaRPr lang="ru-RU" dirty="0"/>
          </a:p>
        </p:txBody>
      </p:sp>
      <p:sp>
        <p:nvSpPr>
          <p:cNvPr id="3" name="Содержимое 2"/>
          <p:cNvSpPr>
            <a:spLocks noGrp="1"/>
          </p:cNvSpPr>
          <p:nvPr>
            <p:ph idx="1"/>
          </p:nvPr>
        </p:nvSpPr>
        <p:spPr>
          <a:xfrm>
            <a:off x="457200" y="2143125"/>
            <a:ext cx="8229600" cy="4165600"/>
          </a:xfrm>
        </p:spPr>
        <p:txBody>
          <a:bodyPr>
            <a:normAutofit fontScale="92500"/>
          </a:bodyPr>
          <a:lstStyle/>
          <a:p>
            <a:pPr marL="548640" indent="-411480" fontAlgn="auto">
              <a:spcAft>
                <a:spcPts val="0"/>
              </a:spcAft>
              <a:buClr>
                <a:schemeClr val="tx1">
                  <a:shade val="95000"/>
                </a:schemeClr>
              </a:buClr>
              <a:buFont typeface="Wingdings 2"/>
              <a:buChar char=""/>
              <a:defRPr/>
            </a:pPr>
            <a:r>
              <a:rPr lang="en-US" dirty="0" smtClean="0"/>
              <a:t>Nortel </a:t>
            </a:r>
            <a:r>
              <a:rPr lang="ru-RU" dirty="0" smtClean="0"/>
              <a:t>разработала два варианта эмулятора трансивера с применением </a:t>
            </a:r>
            <a:r>
              <a:rPr lang="en-US" dirty="0" smtClean="0"/>
              <a:t>ECM.</a:t>
            </a:r>
          </a:p>
          <a:p>
            <a:pPr marL="548640" indent="-411480" fontAlgn="auto">
              <a:spcAft>
                <a:spcPts val="0"/>
              </a:spcAft>
              <a:buClr>
                <a:schemeClr val="tx1">
                  <a:shade val="95000"/>
                </a:schemeClr>
              </a:buClr>
              <a:buFont typeface="Wingdings 2"/>
              <a:buNone/>
              <a:defRPr/>
            </a:pPr>
            <a:r>
              <a:rPr lang="ru-RU" dirty="0" smtClean="0"/>
              <a:t>    </a:t>
            </a:r>
            <a:r>
              <a:rPr lang="en-US" dirty="0" smtClean="0"/>
              <a:t> </a:t>
            </a:r>
            <a:r>
              <a:rPr lang="ru-RU" dirty="0" smtClean="0"/>
              <a:t>Первый вариант эмулятора трансивера разработан с использованием</a:t>
            </a:r>
            <a:r>
              <a:rPr lang="en-US" dirty="0" smtClean="0"/>
              <a:t> </a:t>
            </a:r>
            <a:r>
              <a:rPr lang="en-US" dirty="0" err="1" smtClean="0"/>
              <a:t>MacDermid</a:t>
            </a:r>
            <a:r>
              <a:rPr lang="ru-RU" dirty="0" smtClean="0"/>
              <a:t> (встроенный</a:t>
            </a:r>
            <a:r>
              <a:rPr lang="en-US" dirty="0" smtClean="0"/>
              <a:t> resistor</a:t>
            </a:r>
            <a:r>
              <a:rPr lang="ru-RU" dirty="0" smtClean="0"/>
              <a:t>)</a:t>
            </a:r>
            <a:r>
              <a:rPr lang="en-US" dirty="0" smtClean="0"/>
              <a:t> </a:t>
            </a:r>
            <a:r>
              <a:rPr lang="ru-RU" dirty="0" smtClean="0"/>
              <a:t>технологии и </a:t>
            </a:r>
            <a:r>
              <a:rPr lang="en-US" dirty="0" smtClean="0"/>
              <a:t>ECM </a:t>
            </a:r>
            <a:r>
              <a:rPr lang="ru-RU" dirty="0" smtClean="0"/>
              <a:t>технологии. Первый вариант трансивера был выпущен компанией </a:t>
            </a:r>
            <a:r>
              <a:rPr lang="en-US" dirty="0" err="1" smtClean="0"/>
              <a:t>Merix</a:t>
            </a:r>
            <a:r>
              <a:rPr lang="en-US" dirty="0" smtClean="0"/>
              <a:t>.</a:t>
            </a:r>
            <a:r>
              <a:rPr lang="ru-RU" dirty="0" smtClean="0"/>
              <a:t> Второй вариант эмулятора был разработан также с использованием </a:t>
            </a:r>
            <a:r>
              <a:rPr lang="en-US" dirty="0" smtClean="0"/>
              <a:t>ECM</a:t>
            </a:r>
            <a:r>
              <a:rPr lang="ru-RU" dirty="0" smtClean="0"/>
              <a:t> технологии,  было добавлено 4 декады (</a:t>
            </a:r>
            <a:r>
              <a:rPr lang="en-US" dirty="0" smtClean="0"/>
              <a:t>box) </a:t>
            </a:r>
            <a:r>
              <a:rPr lang="ru-RU" dirty="0" smtClean="0"/>
              <a:t>керамических сопротивлений компании </a:t>
            </a:r>
            <a:r>
              <a:rPr lang="en-US" dirty="0" err="1" smtClean="0"/>
              <a:t>Dupont</a:t>
            </a:r>
            <a:r>
              <a:rPr lang="en-US" dirty="0" smtClean="0"/>
              <a:t>.</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500198"/>
          </a:xfrm>
        </p:spPr>
        <p:txBody>
          <a:bodyPr>
            <a:normAutofit fontScale="90000"/>
          </a:bodyPr>
          <a:lstStyle/>
          <a:p>
            <a:pPr fontAlgn="auto">
              <a:spcAft>
                <a:spcPts val="0"/>
              </a:spcAft>
              <a:defRPr/>
            </a:pPr>
            <a:r>
              <a:rPr lang="ru-RU" dirty="0" smtClean="0"/>
              <a:t>Опыт компании </a:t>
            </a:r>
            <a:r>
              <a:rPr lang="en-US" dirty="0" smtClean="0"/>
              <a:t>Nortel </a:t>
            </a:r>
            <a:r>
              <a:rPr lang="ru-RU" dirty="0" smtClean="0"/>
              <a:t>по разработке эмулятора 10 </a:t>
            </a:r>
            <a:r>
              <a:rPr lang="en-US" dirty="0" err="1" smtClean="0"/>
              <a:t>Gb</a:t>
            </a:r>
            <a:r>
              <a:rPr lang="en-US" dirty="0" smtClean="0"/>
              <a:t> </a:t>
            </a:r>
            <a:r>
              <a:rPr lang="ru-RU" dirty="0" smtClean="0"/>
              <a:t>трансивера</a:t>
            </a:r>
            <a:endParaRPr lang="ru-RU" dirty="0"/>
          </a:p>
        </p:txBody>
      </p:sp>
      <p:sp>
        <p:nvSpPr>
          <p:cNvPr id="3" name="Содержимое 2"/>
          <p:cNvSpPr>
            <a:spLocks noGrp="1"/>
          </p:cNvSpPr>
          <p:nvPr>
            <p:ph idx="1"/>
          </p:nvPr>
        </p:nvSpPr>
        <p:spPr>
          <a:xfrm>
            <a:off x="457200" y="5572125"/>
            <a:ext cx="8229600" cy="857250"/>
          </a:xfrm>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ru-RU" dirty="0" smtClean="0"/>
              <a:t>                  10 </a:t>
            </a:r>
            <a:r>
              <a:rPr lang="en-US" dirty="0" err="1" smtClean="0"/>
              <a:t>Gb</a:t>
            </a:r>
            <a:r>
              <a:rPr lang="en-US" dirty="0" smtClean="0"/>
              <a:t> </a:t>
            </a:r>
            <a:r>
              <a:rPr lang="ru-RU" dirty="0" smtClean="0"/>
              <a:t>трансивер компании</a:t>
            </a:r>
          </a:p>
          <a:p>
            <a:pPr marL="548640" indent="-411480" fontAlgn="auto">
              <a:spcAft>
                <a:spcPts val="0"/>
              </a:spcAft>
              <a:buClr>
                <a:schemeClr val="tx1">
                  <a:shade val="95000"/>
                </a:schemeClr>
              </a:buClr>
              <a:buFont typeface="Wingdings 2"/>
              <a:buNone/>
              <a:defRPr/>
            </a:pPr>
            <a:r>
              <a:rPr lang="en-US" dirty="0" smtClean="0"/>
              <a:t>                                    </a:t>
            </a:r>
            <a:r>
              <a:rPr lang="ru-RU" dirty="0" smtClean="0"/>
              <a:t> </a:t>
            </a:r>
            <a:r>
              <a:rPr lang="en-US" dirty="0" smtClean="0"/>
              <a:t>     Nortel</a:t>
            </a:r>
            <a:endParaRPr lang="ru-RU" dirty="0"/>
          </a:p>
        </p:txBody>
      </p:sp>
      <p:pic>
        <p:nvPicPr>
          <p:cNvPr id="53251" name="Picture 2"/>
          <p:cNvPicPr>
            <a:picLocks noChangeAspect="1" noChangeArrowheads="1"/>
          </p:cNvPicPr>
          <p:nvPr/>
        </p:nvPicPr>
        <p:blipFill>
          <a:blip r:embed="rId2"/>
          <a:srcRect/>
          <a:stretch>
            <a:fillRect/>
          </a:stretch>
        </p:blipFill>
        <p:spPr bwMode="auto">
          <a:xfrm>
            <a:off x="1214438" y="1857375"/>
            <a:ext cx="6715125" cy="3571875"/>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85884"/>
          </a:xfrm>
        </p:spPr>
        <p:txBody>
          <a:bodyPr>
            <a:normAutofit fontScale="90000"/>
          </a:bodyPr>
          <a:lstStyle/>
          <a:p>
            <a:pPr fontAlgn="auto">
              <a:spcAft>
                <a:spcPts val="0"/>
              </a:spcAft>
              <a:defRPr/>
            </a:pPr>
            <a:r>
              <a:rPr lang="ru-RU" dirty="0" smtClean="0"/>
              <a:t>Опыт компании </a:t>
            </a:r>
            <a:r>
              <a:rPr lang="en-US" dirty="0" smtClean="0"/>
              <a:t>Nortel </a:t>
            </a:r>
            <a:r>
              <a:rPr lang="ru-RU" dirty="0" smtClean="0"/>
              <a:t>по разработке эмулятора 10 </a:t>
            </a:r>
            <a:r>
              <a:rPr lang="en-US" dirty="0" err="1" smtClean="0"/>
              <a:t>Gb</a:t>
            </a:r>
            <a:r>
              <a:rPr lang="en-US" dirty="0" smtClean="0"/>
              <a:t> </a:t>
            </a:r>
            <a:r>
              <a:rPr lang="ru-RU" dirty="0" smtClean="0"/>
              <a:t>трансивера</a:t>
            </a:r>
            <a:endParaRPr lang="ru-RU" dirty="0"/>
          </a:p>
        </p:txBody>
      </p:sp>
      <p:sp>
        <p:nvSpPr>
          <p:cNvPr id="3" name="Содержимое 2"/>
          <p:cNvSpPr>
            <a:spLocks noGrp="1"/>
          </p:cNvSpPr>
          <p:nvPr>
            <p:ph idx="1"/>
          </p:nvPr>
        </p:nvSpPr>
        <p:spPr>
          <a:xfrm>
            <a:off x="457200" y="6357938"/>
            <a:ext cx="8229600" cy="500062"/>
          </a:xfrm>
        </p:spPr>
        <p:txBody>
          <a:bodyPr>
            <a:normAutofit lnSpcReduction="10000"/>
          </a:bodyPr>
          <a:lstStyle/>
          <a:p>
            <a:pPr marL="548640" indent="-411480" fontAlgn="auto">
              <a:spcAft>
                <a:spcPts val="0"/>
              </a:spcAft>
              <a:buClr>
                <a:schemeClr val="tx1">
                  <a:shade val="95000"/>
                </a:schemeClr>
              </a:buClr>
              <a:buFont typeface="Wingdings 2"/>
              <a:buNone/>
              <a:defRPr/>
            </a:pPr>
            <a:r>
              <a:rPr lang="ru-RU" dirty="0" smtClean="0"/>
              <a:t>                        Дизайн эмулятора</a:t>
            </a:r>
            <a:endParaRPr lang="ru-RU" dirty="0"/>
          </a:p>
        </p:txBody>
      </p:sp>
      <p:pic>
        <p:nvPicPr>
          <p:cNvPr id="54275" name="Picture 2"/>
          <p:cNvPicPr>
            <a:picLocks noChangeAspect="1" noChangeArrowheads="1"/>
          </p:cNvPicPr>
          <p:nvPr/>
        </p:nvPicPr>
        <p:blipFill>
          <a:blip r:embed="rId2"/>
          <a:srcRect/>
          <a:stretch>
            <a:fillRect/>
          </a:stretch>
        </p:blipFill>
        <p:spPr bwMode="auto">
          <a:xfrm>
            <a:off x="285750" y="1571625"/>
            <a:ext cx="7572375" cy="4714875"/>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714380"/>
          </a:xfrm>
        </p:spPr>
        <p:txBody>
          <a:bodyPr>
            <a:normAutofit fontScale="90000"/>
          </a:bodyPr>
          <a:lstStyle/>
          <a:p>
            <a:pPr fontAlgn="auto">
              <a:spcAft>
                <a:spcPts val="0"/>
              </a:spcAft>
              <a:defRPr/>
            </a:pPr>
            <a:r>
              <a:rPr lang="ru-RU" dirty="0" smtClean="0"/>
              <a:t>Почему </a:t>
            </a:r>
            <a:r>
              <a:rPr lang="ru-RU" sz="5300" dirty="0" smtClean="0"/>
              <a:t>встроенная</a:t>
            </a:r>
            <a:r>
              <a:rPr lang="ru-RU" dirty="0" smtClean="0"/>
              <a:t> емкость?</a:t>
            </a:r>
            <a:endParaRPr lang="ru-RU" dirty="0"/>
          </a:p>
        </p:txBody>
      </p:sp>
      <p:sp>
        <p:nvSpPr>
          <p:cNvPr id="17410" name="Содержимое 2"/>
          <p:cNvSpPr>
            <a:spLocks noGrp="1"/>
          </p:cNvSpPr>
          <p:nvPr>
            <p:ph idx="1"/>
          </p:nvPr>
        </p:nvSpPr>
        <p:spPr>
          <a:xfrm>
            <a:off x="0" y="1285875"/>
            <a:ext cx="4857750" cy="5022850"/>
          </a:xfrm>
        </p:spPr>
        <p:txBody>
          <a:bodyPr/>
          <a:lstStyle/>
          <a:p>
            <a:pPr>
              <a:buFont typeface="Wingdings 2" pitchFamily="18" charset="2"/>
              <a:buNone/>
            </a:pPr>
            <a:r>
              <a:rPr lang="ru-RU" sz="3200" smtClean="0"/>
              <a:t> </a:t>
            </a:r>
          </a:p>
          <a:p>
            <a:pPr>
              <a:buFont typeface="Wingdings 2" pitchFamily="18" charset="2"/>
              <a:buNone/>
            </a:pPr>
            <a:r>
              <a:rPr lang="ru-RU" sz="2000" smtClean="0"/>
              <a:t>-Уменьшается количество переходных</a:t>
            </a:r>
          </a:p>
          <a:p>
            <a:pPr>
              <a:buFont typeface="Wingdings 2" pitchFamily="18" charset="2"/>
              <a:buNone/>
            </a:pPr>
            <a:r>
              <a:rPr lang="ru-RU" sz="2000" smtClean="0"/>
              <a:t>отверстий и количество емкостей на</a:t>
            </a:r>
          </a:p>
          <a:p>
            <a:pPr>
              <a:buFont typeface="Wingdings 2" pitchFamily="18" charset="2"/>
              <a:buNone/>
            </a:pPr>
            <a:r>
              <a:rPr lang="ru-RU" sz="2000" smtClean="0"/>
              <a:t>поверхности  ПП.</a:t>
            </a:r>
          </a:p>
          <a:p>
            <a:pPr>
              <a:buFont typeface="Wingdings 2" pitchFamily="18" charset="2"/>
              <a:buNone/>
            </a:pPr>
            <a:r>
              <a:rPr lang="ru-RU" sz="2000" smtClean="0"/>
              <a:t>-Увеличивается скорость перезаряда.</a:t>
            </a:r>
          </a:p>
          <a:p>
            <a:pPr>
              <a:buFont typeface="Wingdings 2" pitchFamily="18" charset="2"/>
              <a:buNone/>
            </a:pPr>
            <a:r>
              <a:rPr lang="ru-RU" sz="2000" smtClean="0"/>
              <a:t>-Обеспечивает эффективное  подавление </a:t>
            </a:r>
          </a:p>
          <a:p>
            <a:pPr>
              <a:buFont typeface="Wingdings 2" pitchFamily="18" charset="2"/>
              <a:buNone/>
            </a:pPr>
            <a:r>
              <a:rPr lang="ru-RU" sz="2000" smtClean="0"/>
              <a:t>помех и</a:t>
            </a:r>
          </a:p>
          <a:p>
            <a:pPr>
              <a:buFont typeface="Wingdings 2" pitchFamily="18" charset="2"/>
              <a:buNone/>
            </a:pPr>
            <a:r>
              <a:rPr lang="ru-RU" sz="2000" smtClean="0"/>
              <a:t>-Уменьшение размеров ПП.</a:t>
            </a:r>
          </a:p>
          <a:p>
            <a:pPr>
              <a:buFont typeface="Wingdings 2" pitchFamily="18" charset="2"/>
              <a:buNone/>
            </a:pPr>
            <a:r>
              <a:rPr lang="ru-RU" sz="2000" smtClean="0"/>
              <a:t>-Уменьшение стоимости сборки</a:t>
            </a:r>
            <a:r>
              <a:rPr lang="ru-RU" sz="2400" smtClean="0"/>
              <a:t>.</a:t>
            </a:r>
          </a:p>
          <a:p>
            <a:pPr>
              <a:buFont typeface="Wingdings 2" pitchFamily="18" charset="2"/>
              <a:buNone/>
            </a:pPr>
            <a:endParaRPr lang="ru-RU" smtClean="0"/>
          </a:p>
        </p:txBody>
      </p:sp>
      <p:pic>
        <p:nvPicPr>
          <p:cNvPr id="17411" name="Picture 3"/>
          <p:cNvPicPr>
            <a:picLocks noChangeAspect="1" noChangeArrowheads="1"/>
          </p:cNvPicPr>
          <p:nvPr/>
        </p:nvPicPr>
        <p:blipFill>
          <a:blip r:embed="rId2"/>
          <a:srcRect/>
          <a:stretch>
            <a:fillRect/>
          </a:stretch>
        </p:blipFill>
        <p:spPr bwMode="auto">
          <a:xfrm>
            <a:off x="5508625" y="4000500"/>
            <a:ext cx="3198813" cy="2047875"/>
          </a:xfrm>
          <a:prstGeom prst="rect">
            <a:avLst/>
          </a:prstGeom>
          <a:noFill/>
          <a:ln w="9525">
            <a:noFill/>
            <a:miter lim="800000"/>
            <a:headEnd/>
            <a:tailEnd/>
          </a:ln>
        </p:spPr>
      </p:pic>
      <p:sp>
        <p:nvSpPr>
          <p:cNvPr id="6" name="Нижний колонтитул 5"/>
          <p:cNvSpPr>
            <a:spLocks noGrp="1"/>
          </p:cNvSpPr>
          <p:nvPr>
            <p:ph type="ftr" sz="quarter" idx="11"/>
          </p:nvPr>
        </p:nvSpPr>
        <p:spPr/>
        <p:txBody>
          <a:bodyPr/>
          <a:lstStyle/>
          <a:p>
            <a:pPr>
              <a:defRPr/>
            </a:pPr>
            <a:r>
              <a:rPr lang="ru-RU"/>
              <a:t>Встроенные емкости, СЕПКОРУС</a:t>
            </a:r>
            <a:endParaRPr lang="ru-RU"/>
          </a:p>
        </p:txBody>
      </p:sp>
      <p:pic>
        <p:nvPicPr>
          <p:cNvPr id="17413" name="Рисунок 6" descr="28-05-2012 8-51-09.jpg"/>
          <p:cNvPicPr>
            <a:picLocks noChangeAspect="1"/>
          </p:cNvPicPr>
          <p:nvPr/>
        </p:nvPicPr>
        <p:blipFill>
          <a:blip r:embed="rId3"/>
          <a:srcRect/>
          <a:stretch>
            <a:fillRect/>
          </a:stretch>
        </p:blipFill>
        <p:spPr bwMode="auto">
          <a:xfrm>
            <a:off x="4643438" y="1341438"/>
            <a:ext cx="42291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rmAutofit fontScale="90000"/>
          </a:bodyPr>
          <a:lstStyle/>
          <a:p>
            <a:pPr fontAlgn="auto">
              <a:spcAft>
                <a:spcPts val="0"/>
              </a:spcAft>
              <a:defRPr/>
            </a:pPr>
            <a:r>
              <a:rPr lang="ru-RU" dirty="0" smtClean="0"/>
              <a:t>Опыт компании </a:t>
            </a:r>
            <a:r>
              <a:rPr lang="en-US" dirty="0" smtClean="0"/>
              <a:t>Nortel </a:t>
            </a:r>
            <a:r>
              <a:rPr lang="ru-RU" dirty="0" smtClean="0"/>
              <a:t>по разработке эмулятора 10 </a:t>
            </a:r>
            <a:r>
              <a:rPr lang="en-US" dirty="0" err="1" smtClean="0"/>
              <a:t>Gb</a:t>
            </a:r>
            <a:r>
              <a:rPr lang="en-US" dirty="0" smtClean="0"/>
              <a:t> </a:t>
            </a:r>
            <a:r>
              <a:rPr lang="ru-RU" dirty="0" smtClean="0"/>
              <a:t>трансивера</a:t>
            </a:r>
            <a:endParaRPr lang="ru-RU" dirty="0"/>
          </a:p>
        </p:txBody>
      </p:sp>
      <p:sp>
        <p:nvSpPr>
          <p:cNvPr id="3" name="Содержимое 2"/>
          <p:cNvSpPr>
            <a:spLocks noGrp="1"/>
          </p:cNvSpPr>
          <p:nvPr>
            <p:ph idx="1"/>
          </p:nvPr>
        </p:nvSpPr>
        <p:spPr>
          <a:xfrm>
            <a:off x="457200" y="2214563"/>
            <a:ext cx="8229600" cy="4094162"/>
          </a:xfrm>
        </p:spPr>
        <p:txBody>
          <a:bodyPr>
            <a:normAutofit fontScale="92500"/>
          </a:bodyPr>
          <a:lstStyle/>
          <a:p>
            <a:pPr marL="548640" indent="-411480" fontAlgn="auto">
              <a:spcAft>
                <a:spcPts val="0"/>
              </a:spcAft>
              <a:buClr>
                <a:schemeClr val="tx1">
                  <a:shade val="95000"/>
                </a:schemeClr>
              </a:buClr>
              <a:buFont typeface="Wingdings 2"/>
              <a:buChar char=""/>
              <a:defRPr/>
            </a:pPr>
            <a:r>
              <a:rPr lang="ru-RU" dirty="0" smtClean="0"/>
              <a:t>ПП эмулятора ( и в первом и во втором вариантах) состоит из 14 слоев (см.  следующий слайд) :   </a:t>
            </a:r>
          </a:p>
          <a:p>
            <a:pPr marL="548640" indent="-411480" fontAlgn="auto">
              <a:spcAft>
                <a:spcPts val="0"/>
              </a:spcAft>
              <a:buClr>
                <a:schemeClr val="tx1">
                  <a:shade val="95000"/>
                </a:schemeClr>
              </a:buClr>
              <a:buFont typeface="Wingdings 2"/>
              <a:buNone/>
              <a:defRPr/>
            </a:pPr>
            <a:r>
              <a:rPr lang="ru-RU" dirty="0" smtClean="0"/>
              <a:t>     -4 слоя </a:t>
            </a:r>
            <a:r>
              <a:rPr lang="en-US" dirty="0" smtClean="0"/>
              <a:t>ECM(</a:t>
            </a:r>
            <a:r>
              <a:rPr lang="ru-RU" dirty="0" smtClean="0"/>
              <a:t>каждый  с двумя медными слоями,</a:t>
            </a:r>
          </a:p>
          <a:p>
            <a:pPr marL="548640" indent="-411480" fontAlgn="auto">
              <a:spcAft>
                <a:spcPts val="0"/>
              </a:spcAft>
              <a:buClr>
                <a:schemeClr val="tx1">
                  <a:shade val="95000"/>
                </a:schemeClr>
              </a:buClr>
              <a:buFont typeface="Wingdings 2"/>
              <a:buNone/>
              <a:defRPr/>
            </a:pPr>
            <a:r>
              <a:rPr lang="ru-RU" dirty="0" smtClean="0"/>
              <a:t>     </a:t>
            </a:r>
            <a:r>
              <a:rPr lang="en-US" dirty="0" smtClean="0"/>
              <a:t>“ground” </a:t>
            </a:r>
            <a:r>
              <a:rPr lang="ru-RU" dirty="0" smtClean="0"/>
              <a:t>и</a:t>
            </a:r>
            <a:r>
              <a:rPr lang="en-US" dirty="0" smtClean="0"/>
              <a:t> “power”</a:t>
            </a:r>
            <a:r>
              <a:rPr lang="ru-RU" dirty="0" smtClean="0"/>
              <a:t>). Причем </a:t>
            </a:r>
            <a:r>
              <a:rPr lang="en-US" dirty="0" smtClean="0"/>
              <a:t>“power” </a:t>
            </a:r>
            <a:r>
              <a:rPr lang="ru-RU" dirty="0" smtClean="0"/>
              <a:t>цепи встроенных емкостей используются и как цепи питания ПП со своим номиналом напряжения;</a:t>
            </a:r>
          </a:p>
          <a:p>
            <a:pPr marL="548640" indent="-411480" fontAlgn="auto">
              <a:spcAft>
                <a:spcPts val="0"/>
              </a:spcAft>
              <a:buClr>
                <a:schemeClr val="tx1">
                  <a:shade val="95000"/>
                </a:schemeClr>
              </a:buClr>
              <a:buFont typeface="Wingdings 2"/>
              <a:buNone/>
              <a:defRPr/>
            </a:pPr>
            <a:r>
              <a:rPr lang="ru-RU" dirty="0" smtClean="0"/>
              <a:t>    -2 слоя разводки сигналов,</a:t>
            </a:r>
            <a:r>
              <a:rPr lang="en-US" dirty="0" smtClean="0"/>
              <a:t> </a:t>
            </a:r>
            <a:r>
              <a:rPr lang="ru-RU" dirty="0" smtClean="0"/>
              <a:t>причем</a:t>
            </a:r>
          </a:p>
          <a:p>
            <a:pPr marL="548640" indent="-411480" fontAlgn="auto">
              <a:spcAft>
                <a:spcPts val="0"/>
              </a:spcAft>
              <a:buClr>
                <a:schemeClr val="tx1">
                  <a:shade val="95000"/>
                </a:schemeClr>
              </a:buClr>
              <a:buFont typeface="Wingdings 2"/>
              <a:buNone/>
              <a:defRPr/>
            </a:pPr>
            <a:r>
              <a:rPr lang="ru-RU" dirty="0" smtClean="0"/>
              <a:t>     слой </a:t>
            </a:r>
            <a:r>
              <a:rPr lang="en-US" dirty="0" smtClean="0"/>
              <a:t>SIG1 </a:t>
            </a:r>
            <a:r>
              <a:rPr lang="ru-RU" dirty="0" smtClean="0"/>
              <a:t>– высокоскоростные сигналы, слой </a:t>
            </a:r>
          </a:p>
          <a:p>
            <a:pPr marL="548640" indent="-411480" fontAlgn="auto">
              <a:spcAft>
                <a:spcPts val="0"/>
              </a:spcAft>
              <a:buClr>
                <a:schemeClr val="tx1">
                  <a:shade val="95000"/>
                </a:schemeClr>
              </a:buClr>
              <a:buFont typeface="Wingdings 2"/>
              <a:buNone/>
              <a:defRPr/>
            </a:pPr>
            <a:r>
              <a:rPr lang="en-US" dirty="0" smtClean="0"/>
              <a:t>   </a:t>
            </a:r>
            <a:r>
              <a:rPr lang="ru-RU" dirty="0" smtClean="0"/>
              <a:t> </a:t>
            </a:r>
            <a:r>
              <a:rPr lang="en-US" dirty="0" smtClean="0"/>
              <a:t> SIG2 – </a:t>
            </a:r>
            <a:r>
              <a:rPr lang="ru-RU" dirty="0" smtClean="0"/>
              <a:t>остальная сигнальная разводка;</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Опыт компании </a:t>
            </a:r>
            <a:r>
              <a:rPr lang="en-US" dirty="0" smtClean="0"/>
              <a:t>Nortel </a:t>
            </a:r>
            <a:r>
              <a:rPr lang="ru-RU" dirty="0" smtClean="0"/>
              <a:t>по разработке эмулятора 10 </a:t>
            </a:r>
            <a:r>
              <a:rPr lang="en-US" dirty="0" err="1" smtClean="0"/>
              <a:t>Gb</a:t>
            </a:r>
            <a:r>
              <a:rPr lang="en-US" dirty="0" smtClean="0"/>
              <a:t> </a:t>
            </a:r>
            <a:r>
              <a:rPr lang="ru-RU" dirty="0" smtClean="0"/>
              <a:t>трансивера</a:t>
            </a:r>
            <a:endParaRPr lang="ru-RU" dirty="0"/>
          </a:p>
        </p:txBody>
      </p:sp>
      <p:sp>
        <p:nvSpPr>
          <p:cNvPr id="3" name="Содержимое 2"/>
          <p:cNvSpPr>
            <a:spLocks noGrp="1"/>
          </p:cNvSpPr>
          <p:nvPr>
            <p:ph idx="1"/>
          </p:nvPr>
        </p:nvSpPr>
        <p:spPr>
          <a:xfrm>
            <a:off x="642938" y="2928938"/>
            <a:ext cx="5572125" cy="1500187"/>
          </a:xfrm>
        </p:spPr>
        <p:txBody>
          <a:bodyPr>
            <a:normAutofit lnSpcReduction="10000"/>
          </a:bodyPr>
          <a:lstStyle/>
          <a:p>
            <a:pPr marL="548640" indent="-411480" fontAlgn="auto">
              <a:spcAft>
                <a:spcPts val="0"/>
              </a:spcAft>
              <a:buClr>
                <a:schemeClr val="tx1">
                  <a:shade val="95000"/>
                </a:schemeClr>
              </a:buClr>
              <a:buFont typeface="Wingdings 2"/>
              <a:buNone/>
              <a:defRPr/>
            </a:pPr>
            <a:r>
              <a:rPr lang="ru-RU" dirty="0" smtClean="0"/>
              <a:t>- 1 слой</a:t>
            </a:r>
            <a:r>
              <a:rPr lang="en-US" dirty="0" smtClean="0"/>
              <a:t> (PWR) </a:t>
            </a:r>
            <a:r>
              <a:rPr lang="ru-RU" dirty="0" smtClean="0"/>
              <a:t>используется</a:t>
            </a:r>
            <a:endParaRPr lang="en-US" dirty="0" smtClean="0"/>
          </a:p>
          <a:p>
            <a:pPr marL="548640" indent="-411480" fontAlgn="auto">
              <a:spcAft>
                <a:spcPts val="0"/>
              </a:spcAft>
              <a:buClr>
                <a:schemeClr val="tx1">
                  <a:shade val="95000"/>
                </a:schemeClr>
              </a:buClr>
              <a:buFont typeface="Wingdings 2"/>
              <a:buNone/>
              <a:defRPr/>
            </a:pPr>
            <a:r>
              <a:rPr lang="ru-RU" dirty="0" smtClean="0"/>
              <a:t> для иного, чем</a:t>
            </a:r>
            <a:r>
              <a:rPr lang="en-US" dirty="0" smtClean="0"/>
              <a:t> </a:t>
            </a:r>
            <a:r>
              <a:rPr lang="ru-RU" dirty="0" smtClean="0"/>
              <a:t>в</a:t>
            </a:r>
            <a:r>
              <a:rPr lang="en-US" dirty="0" smtClean="0"/>
              <a:t> c</a:t>
            </a:r>
            <a:r>
              <a:rPr lang="ru-RU" dirty="0" err="1" smtClean="0"/>
              <a:t>лоя</a:t>
            </a:r>
            <a:r>
              <a:rPr lang="en-US" dirty="0" smtClean="0"/>
              <a:t>x ECM</a:t>
            </a:r>
            <a:r>
              <a:rPr lang="ru-RU" dirty="0" smtClean="0"/>
              <a:t>,</a:t>
            </a:r>
            <a:r>
              <a:rPr lang="en-US" dirty="0" smtClean="0"/>
              <a:t> </a:t>
            </a:r>
          </a:p>
          <a:p>
            <a:pPr marL="548640" indent="-411480" fontAlgn="auto">
              <a:spcAft>
                <a:spcPts val="0"/>
              </a:spcAft>
              <a:buClr>
                <a:schemeClr val="tx1">
                  <a:shade val="95000"/>
                </a:schemeClr>
              </a:buClr>
              <a:buFont typeface="Wingdings 2"/>
              <a:buNone/>
              <a:defRPr/>
            </a:pPr>
            <a:r>
              <a:rPr lang="ru-RU" dirty="0" smtClean="0"/>
              <a:t> номинала питания.</a:t>
            </a:r>
            <a:endParaRPr lang="ru-RU" dirty="0"/>
          </a:p>
        </p:txBody>
      </p:sp>
      <p:pic>
        <p:nvPicPr>
          <p:cNvPr id="56323" name="Picture 2"/>
          <p:cNvPicPr>
            <a:picLocks noChangeAspect="1" noChangeArrowheads="1"/>
          </p:cNvPicPr>
          <p:nvPr/>
        </p:nvPicPr>
        <p:blipFill>
          <a:blip r:embed="rId2"/>
          <a:srcRect/>
          <a:stretch>
            <a:fillRect/>
          </a:stretch>
        </p:blipFill>
        <p:spPr bwMode="auto">
          <a:xfrm>
            <a:off x="285750" y="5214938"/>
            <a:ext cx="4443413" cy="952500"/>
          </a:xfrm>
          <a:prstGeom prst="rect">
            <a:avLst/>
          </a:prstGeom>
          <a:noFill/>
          <a:ln w="9525">
            <a:noFill/>
            <a:miter lim="800000"/>
            <a:headEnd/>
            <a:tailEnd/>
          </a:ln>
        </p:spPr>
      </p:pic>
      <p:pic>
        <p:nvPicPr>
          <p:cNvPr id="56324" name="Picture 3"/>
          <p:cNvPicPr>
            <a:picLocks noChangeAspect="1" noChangeArrowheads="1"/>
          </p:cNvPicPr>
          <p:nvPr/>
        </p:nvPicPr>
        <p:blipFill>
          <a:blip r:embed="rId3"/>
          <a:srcRect/>
          <a:stretch>
            <a:fillRect/>
          </a:stretch>
        </p:blipFill>
        <p:spPr bwMode="auto">
          <a:xfrm>
            <a:off x="6715125" y="1571625"/>
            <a:ext cx="2214563" cy="5286375"/>
          </a:xfrm>
          <a:prstGeom prst="rect">
            <a:avLst/>
          </a:prstGeom>
          <a:noFill/>
          <a:ln w="9525">
            <a:noFill/>
            <a:miter lim="800000"/>
            <a:headEnd/>
            <a:tailEnd/>
          </a:ln>
        </p:spPr>
      </p:pic>
      <p:pic>
        <p:nvPicPr>
          <p:cNvPr id="56325" name="Picture 4"/>
          <p:cNvPicPr>
            <a:picLocks noChangeAspect="1" noChangeArrowheads="1"/>
          </p:cNvPicPr>
          <p:nvPr/>
        </p:nvPicPr>
        <p:blipFill>
          <a:blip r:embed="rId4"/>
          <a:srcRect/>
          <a:stretch>
            <a:fillRect/>
          </a:stretch>
        </p:blipFill>
        <p:spPr bwMode="auto">
          <a:xfrm>
            <a:off x="4929188" y="5500688"/>
            <a:ext cx="1776412" cy="357187"/>
          </a:xfrm>
          <a:prstGeom prst="rect">
            <a:avLst/>
          </a:prstGeom>
          <a:noFill/>
          <a:ln w="9525">
            <a:noFill/>
            <a:miter lim="800000"/>
            <a:headEnd/>
            <a:tailEnd/>
          </a:ln>
        </p:spPr>
      </p:pic>
      <p:sp>
        <p:nvSpPr>
          <p:cNvPr id="7" name="Нижний колонтитул 6"/>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Опыт компании </a:t>
            </a:r>
            <a:r>
              <a:rPr lang="en-US" dirty="0" smtClean="0"/>
              <a:t>Nortel </a:t>
            </a:r>
            <a:r>
              <a:rPr lang="ru-RU" dirty="0" smtClean="0"/>
              <a:t>по разработке эмулятора 10 </a:t>
            </a:r>
            <a:r>
              <a:rPr lang="en-US" dirty="0" err="1" smtClean="0"/>
              <a:t>Gb</a:t>
            </a:r>
            <a:r>
              <a:rPr lang="en-US" dirty="0" smtClean="0"/>
              <a:t> </a:t>
            </a:r>
            <a:r>
              <a:rPr lang="ru-RU" dirty="0" smtClean="0"/>
              <a:t>трансивера</a:t>
            </a:r>
            <a:endParaRPr lang="ru-RU" dirty="0"/>
          </a:p>
        </p:txBody>
      </p:sp>
      <p:graphicFrame>
        <p:nvGraphicFramePr>
          <p:cNvPr id="4" name="Содержимое 3"/>
          <p:cNvGraphicFramePr>
            <a:graphicFrameLocks noGrp="1"/>
          </p:cNvGraphicFramePr>
          <p:nvPr>
            <p:ph idx="1"/>
          </p:nvPr>
        </p:nvGraphicFramePr>
        <p:xfrm>
          <a:off x="500063" y="2786063"/>
          <a:ext cx="8229600" cy="3208337"/>
        </p:xfrm>
        <a:graphic>
          <a:graphicData uri="http://schemas.openxmlformats.org/drawingml/2006/table">
            <a:tbl>
              <a:tblPr firstRow="1" bandRow="1">
                <a:tableStyleId>{073A0DAA-6AF3-43AB-8588-CEC1D06C72B9}</a:tableStyleId>
              </a:tblPr>
              <a:tblGrid>
                <a:gridCol w="2214578"/>
                <a:gridCol w="1900222"/>
                <a:gridCol w="2057400"/>
                <a:gridCol w="2057400"/>
              </a:tblGrid>
              <a:tr h="506789">
                <a:tc>
                  <a:txBody>
                    <a:bodyPr/>
                    <a:lstStyle/>
                    <a:p>
                      <a:r>
                        <a:rPr lang="ru-RU" sz="2400" dirty="0" smtClean="0"/>
                        <a:t>Атрибут</a:t>
                      </a:r>
                      <a:endParaRPr lang="ru-RU" sz="2400" dirty="0"/>
                    </a:p>
                  </a:txBody>
                  <a:tcPr/>
                </a:tc>
                <a:tc>
                  <a:txBody>
                    <a:bodyPr/>
                    <a:lstStyle/>
                    <a:p>
                      <a:r>
                        <a:rPr lang="ru-RU" sz="2400" dirty="0" smtClean="0"/>
                        <a:t>Оригинал</a:t>
                      </a:r>
                      <a:endParaRPr lang="ru-RU" sz="2400" dirty="0"/>
                    </a:p>
                  </a:txBody>
                  <a:tcPr/>
                </a:tc>
                <a:tc>
                  <a:txBody>
                    <a:bodyPr/>
                    <a:lstStyle/>
                    <a:p>
                      <a:r>
                        <a:rPr lang="ru-RU" sz="2400" dirty="0" smtClean="0"/>
                        <a:t>Эмулятор 1</a:t>
                      </a:r>
                      <a:endParaRPr lang="ru-RU" sz="2400" dirty="0"/>
                    </a:p>
                  </a:txBody>
                  <a:tcPr/>
                </a:tc>
                <a:tc>
                  <a:txBody>
                    <a:bodyPr/>
                    <a:lstStyle/>
                    <a:p>
                      <a:r>
                        <a:rPr lang="ru-RU" sz="2400" dirty="0" smtClean="0"/>
                        <a:t>Эмулятор 2</a:t>
                      </a:r>
                      <a:endParaRPr lang="ru-RU" sz="2400" dirty="0"/>
                    </a:p>
                  </a:txBody>
                  <a:tcPr/>
                </a:tc>
              </a:tr>
              <a:tr h="619200">
                <a:tc>
                  <a:txBody>
                    <a:bodyPr/>
                    <a:lstStyle/>
                    <a:p>
                      <a:r>
                        <a:rPr lang="ru-RU" dirty="0" smtClean="0"/>
                        <a:t>Количество</a:t>
                      </a:r>
                    </a:p>
                    <a:p>
                      <a:r>
                        <a:rPr lang="ru-RU" dirty="0" smtClean="0"/>
                        <a:t>слоев</a:t>
                      </a:r>
                      <a:endParaRPr lang="ru-RU" dirty="0"/>
                    </a:p>
                  </a:txBody>
                  <a:tcPr/>
                </a:tc>
                <a:tc>
                  <a:txBody>
                    <a:bodyPr/>
                    <a:lstStyle/>
                    <a:p>
                      <a:r>
                        <a:rPr lang="ru-RU" dirty="0" smtClean="0"/>
                        <a:t>18</a:t>
                      </a:r>
                      <a:endParaRPr lang="ru-RU" dirty="0"/>
                    </a:p>
                  </a:txBody>
                  <a:tcPr/>
                </a:tc>
                <a:tc>
                  <a:txBody>
                    <a:bodyPr/>
                    <a:lstStyle/>
                    <a:p>
                      <a:r>
                        <a:rPr lang="ru-RU" dirty="0" smtClean="0"/>
                        <a:t>14</a:t>
                      </a:r>
                      <a:endParaRPr lang="ru-RU" dirty="0"/>
                    </a:p>
                  </a:txBody>
                  <a:tcPr/>
                </a:tc>
                <a:tc>
                  <a:txBody>
                    <a:bodyPr/>
                    <a:lstStyle/>
                    <a:p>
                      <a:r>
                        <a:rPr lang="ru-RU" dirty="0" smtClean="0"/>
                        <a:t>14</a:t>
                      </a:r>
                      <a:endParaRPr lang="ru-RU" dirty="0"/>
                    </a:p>
                  </a:txBody>
                  <a:tcPr/>
                </a:tc>
              </a:tr>
              <a:tr h="884571">
                <a:tc>
                  <a:txBody>
                    <a:bodyPr/>
                    <a:lstStyle/>
                    <a:p>
                      <a:r>
                        <a:rPr lang="ru-RU" dirty="0" smtClean="0"/>
                        <a:t>Емкости</a:t>
                      </a:r>
                    </a:p>
                    <a:p>
                      <a:endParaRPr lang="ru-RU" dirty="0" smtClean="0"/>
                    </a:p>
                    <a:p>
                      <a:r>
                        <a:rPr lang="ru-RU" dirty="0" smtClean="0"/>
                        <a:t>Производительность</a:t>
                      </a:r>
                    </a:p>
                  </a:txBody>
                  <a:tcPr/>
                </a:tc>
                <a:tc>
                  <a:txBody>
                    <a:bodyPr/>
                    <a:lstStyle/>
                    <a:p>
                      <a:r>
                        <a:rPr lang="ru-RU" dirty="0" smtClean="0"/>
                        <a:t>98</a:t>
                      </a:r>
                    </a:p>
                    <a:p>
                      <a:endParaRPr lang="ru-RU" dirty="0" smtClean="0"/>
                    </a:p>
                    <a:p>
                      <a:r>
                        <a:rPr lang="ru-RU" dirty="0" smtClean="0"/>
                        <a:t>10 </a:t>
                      </a:r>
                      <a:r>
                        <a:rPr lang="en-US" dirty="0" err="1" smtClean="0"/>
                        <a:t>Gb</a:t>
                      </a:r>
                      <a:endParaRPr lang="ru-RU" dirty="0"/>
                    </a:p>
                  </a:txBody>
                  <a:tcPr/>
                </a:tc>
                <a:tc>
                  <a:txBody>
                    <a:bodyPr/>
                    <a:lstStyle/>
                    <a:p>
                      <a:r>
                        <a:rPr lang="ru-RU" dirty="0" smtClean="0"/>
                        <a:t>24 заменено</a:t>
                      </a:r>
                      <a:endParaRPr lang="en-US" dirty="0" smtClean="0"/>
                    </a:p>
                    <a:p>
                      <a:endParaRPr lang="en-US" dirty="0" smtClean="0"/>
                    </a:p>
                    <a:p>
                      <a:r>
                        <a:rPr lang="en-US" dirty="0" smtClean="0"/>
                        <a:t>10</a:t>
                      </a:r>
                      <a:r>
                        <a:rPr lang="ru-RU" dirty="0" smtClean="0"/>
                        <a:t> </a:t>
                      </a:r>
                      <a:r>
                        <a:rPr lang="en-US" dirty="0" err="1" smtClean="0"/>
                        <a:t>Gb</a:t>
                      </a:r>
                      <a:endParaRPr lang="ru-RU" dirty="0"/>
                    </a:p>
                  </a:txBody>
                  <a:tcPr/>
                </a:tc>
                <a:tc>
                  <a:txBody>
                    <a:bodyPr/>
                    <a:lstStyle/>
                    <a:p>
                      <a:r>
                        <a:rPr lang="ru-RU" dirty="0" smtClean="0"/>
                        <a:t>49 заменено</a:t>
                      </a:r>
                      <a:endParaRPr lang="en-US" dirty="0" smtClean="0"/>
                    </a:p>
                    <a:p>
                      <a:endParaRPr lang="en-US" dirty="0" smtClean="0"/>
                    </a:p>
                    <a:p>
                      <a:r>
                        <a:rPr lang="en-US" dirty="0" smtClean="0"/>
                        <a:t>10</a:t>
                      </a:r>
                      <a:r>
                        <a:rPr lang="ru-RU" dirty="0" smtClean="0"/>
                        <a:t> </a:t>
                      </a:r>
                      <a:r>
                        <a:rPr lang="en-US" dirty="0" err="1" smtClean="0"/>
                        <a:t>Gb</a:t>
                      </a:r>
                      <a:endParaRPr lang="ru-RU" dirty="0"/>
                    </a:p>
                  </a:txBody>
                  <a:tcPr/>
                </a:tc>
              </a:tr>
              <a:tr h="619200">
                <a:tc>
                  <a:txBody>
                    <a:bodyPr/>
                    <a:lstStyle/>
                    <a:p>
                      <a:endParaRPr lang="ru-RU" dirty="0" smtClean="0"/>
                    </a:p>
                    <a:p>
                      <a:r>
                        <a:rPr lang="ru-RU" dirty="0" err="1" smtClean="0"/>
                        <a:t>Конструктив</a:t>
                      </a:r>
                      <a:endParaRPr lang="ru-RU" dirty="0"/>
                    </a:p>
                  </a:txBody>
                  <a:tcPr/>
                </a:tc>
                <a:tc>
                  <a:txBody>
                    <a:bodyPr/>
                    <a:lstStyle/>
                    <a:p>
                      <a:endParaRPr lang="ru-RU" dirty="0" smtClean="0"/>
                    </a:p>
                    <a:p>
                      <a:r>
                        <a:rPr lang="ru-RU" dirty="0" smtClean="0"/>
                        <a:t>10.5х10.5 см</a:t>
                      </a:r>
                      <a:endParaRPr lang="ru-RU" dirty="0"/>
                    </a:p>
                  </a:txBody>
                  <a:tcPr/>
                </a:tc>
                <a:tc>
                  <a:txBody>
                    <a:bodyPr/>
                    <a:lstStyle/>
                    <a:p>
                      <a:endParaRPr lang="ru-RU" dirty="0" smtClean="0"/>
                    </a:p>
                    <a:p>
                      <a:r>
                        <a:rPr lang="ru-RU" dirty="0" smtClean="0"/>
                        <a:t>2.5х5 см</a:t>
                      </a:r>
                      <a:endParaRPr lang="ru-RU" dirty="0"/>
                    </a:p>
                  </a:txBody>
                  <a:tcPr/>
                </a:tc>
                <a:tc>
                  <a:txBody>
                    <a:bodyPr/>
                    <a:lstStyle/>
                    <a:p>
                      <a:endParaRPr lang="ru-RU" dirty="0" smtClean="0"/>
                    </a:p>
                    <a:p>
                      <a:r>
                        <a:rPr lang="ru-RU" dirty="0" smtClean="0"/>
                        <a:t>1.5х3 см</a:t>
                      </a:r>
                      <a:endParaRPr lang="ru-RU" dirty="0"/>
                    </a:p>
                  </a:txBody>
                  <a:tcPr/>
                </a:tc>
              </a:tr>
              <a:tr h="506789">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lstStyle/>
          <a:p>
            <a:pPr fontAlgn="auto">
              <a:spcAft>
                <a:spcPts val="0"/>
              </a:spcAft>
              <a:defRPr/>
            </a:pPr>
            <a:r>
              <a:rPr lang="ru-RU" sz="3200" dirty="0" smtClean="0"/>
              <a:t>Тестирование </a:t>
            </a:r>
            <a:r>
              <a:rPr lang="en-US" sz="3200" dirty="0" smtClean="0"/>
              <a:t>ECM </a:t>
            </a:r>
            <a:br>
              <a:rPr lang="en-US" sz="3200" dirty="0" smtClean="0"/>
            </a:br>
            <a:r>
              <a:rPr lang="en-US" sz="3200" dirty="0" smtClean="0"/>
              <a:t>Sun Microsystems</a:t>
            </a:r>
            <a:endParaRPr lang="ru-RU" sz="3200" dirty="0"/>
          </a:p>
        </p:txBody>
      </p:sp>
      <p:pic>
        <p:nvPicPr>
          <p:cNvPr id="58370" name="Picture 2"/>
          <p:cNvPicPr>
            <a:picLocks noGrp="1" noChangeAspect="1" noChangeArrowheads="1"/>
          </p:cNvPicPr>
          <p:nvPr>
            <p:ph idx="1"/>
          </p:nvPr>
        </p:nvPicPr>
        <p:blipFill>
          <a:blip r:embed="rId2"/>
          <a:srcRect/>
          <a:stretch>
            <a:fillRect/>
          </a:stretch>
        </p:blipFill>
        <p:spPr>
          <a:xfrm>
            <a:off x="357188" y="1071563"/>
            <a:ext cx="8501062" cy="5357812"/>
          </a:xfrm>
        </p:spPr>
      </p:pic>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0" y="285750"/>
            <a:ext cx="9144000" cy="5643563"/>
          </a:xfrm>
          <a:prstGeom prst="rect">
            <a:avLst/>
          </a:prstGeom>
          <a:noFill/>
          <a:ln w="9525">
            <a:noFill/>
            <a:miter lim="800000"/>
            <a:headEnd/>
            <a:tailEnd/>
          </a:ln>
        </p:spPr>
      </p:pic>
      <p:pic>
        <p:nvPicPr>
          <p:cNvPr id="59394" name="Picture 3"/>
          <p:cNvPicPr>
            <a:picLocks noChangeAspect="1" noChangeArrowheads="1"/>
          </p:cNvPicPr>
          <p:nvPr/>
        </p:nvPicPr>
        <p:blipFill>
          <a:blip r:embed="rId3"/>
          <a:srcRect/>
          <a:stretch>
            <a:fillRect/>
          </a:stretch>
        </p:blipFill>
        <p:spPr bwMode="auto">
          <a:xfrm>
            <a:off x="2643188" y="6215063"/>
            <a:ext cx="4048125" cy="390525"/>
          </a:xfrm>
          <a:prstGeom prst="rect">
            <a:avLst/>
          </a:prstGeom>
          <a:noFill/>
          <a:ln w="9525">
            <a:noFill/>
            <a:miter lim="800000"/>
            <a:headEnd/>
            <a:tailEnd/>
          </a:ln>
        </p:spPr>
      </p:pic>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Grp="1" noChangeAspect="1" noChangeArrowheads="1"/>
          </p:cNvPicPr>
          <p:nvPr>
            <p:ph idx="1"/>
          </p:nvPr>
        </p:nvPicPr>
        <p:blipFill>
          <a:blip r:embed="rId2"/>
          <a:srcRect/>
          <a:stretch>
            <a:fillRect/>
          </a:stretch>
        </p:blipFill>
        <p:spPr>
          <a:xfrm>
            <a:off x="0" y="142875"/>
            <a:ext cx="9144000" cy="6165850"/>
          </a:xfrm>
        </p:spPr>
      </p:pic>
      <p:pic>
        <p:nvPicPr>
          <p:cNvPr id="60418" name="Picture 3"/>
          <p:cNvPicPr>
            <a:picLocks noChangeAspect="1" noChangeArrowheads="1"/>
          </p:cNvPicPr>
          <p:nvPr/>
        </p:nvPicPr>
        <p:blipFill>
          <a:blip r:embed="rId3"/>
          <a:srcRect/>
          <a:stretch>
            <a:fillRect/>
          </a:stretch>
        </p:blipFill>
        <p:spPr bwMode="auto">
          <a:xfrm>
            <a:off x="1643063" y="6357938"/>
            <a:ext cx="5857875" cy="333375"/>
          </a:xfrm>
          <a:prstGeom prst="rect">
            <a:avLst/>
          </a:prstGeom>
          <a:noFill/>
          <a:ln w="9525">
            <a:noFill/>
            <a:miter lim="800000"/>
            <a:headEnd/>
            <a:tailEnd/>
          </a:ln>
        </p:spPr>
      </p:pic>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Использование </a:t>
            </a:r>
            <a:r>
              <a:rPr lang="en-US" dirty="0" smtClean="0"/>
              <a:t>ECM </a:t>
            </a:r>
            <a:r>
              <a:rPr lang="ru-RU" dirty="0" smtClean="0"/>
              <a:t>в мобильных телефонах</a:t>
            </a:r>
            <a:endParaRPr lang="ru-RU" dirty="0"/>
          </a:p>
        </p:txBody>
      </p:sp>
      <p:sp>
        <p:nvSpPr>
          <p:cNvPr id="3" name="Содержимое 2"/>
          <p:cNvSpPr>
            <a:spLocks noGrp="1"/>
          </p:cNvSpPr>
          <p:nvPr>
            <p:ph idx="1"/>
          </p:nvPr>
        </p:nvSpPr>
        <p:spPr>
          <a:xfrm>
            <a:off x="457200" y="2071688"/>
            <a:ext cx="8229600" cy="4237037"/>
          </a:xfrm>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en-US" dirty="0" smtClean="0"/>
              <a:t>ECM </a:t>
            </a:r>
            <a:r>
              <a:rPr lang="ru-RU" dirty="0" smtClean="0"/>
              <a:t>в </a:t>
            </a:r>
            <a:r>
              <a:rPr lang="ru-RU" dirty="0" err="1" smtClean="0"/>
              <a:t>моб</a:t>
            </a:r>
            <a:r>
              <a:rPr lang="ru-RU" dirty="0" smtClean="0"/>
              <a:t>. телефонах используется в частотных фильтрах. В результате применения</a:t>
            </a:r>
          </a:p>
          <a:p>
            <a:pPr marL="548640" indent="-411480" fontAlgn="auto">
              <a:spcAft>
                <a:spcPts val="0"/>
              </a:spcAft>
              <a:buClr>
                <a:schemeClr val="tx1">
                  <a:shade val="95000"/>
                </a:schemeClr>
              </a:buClr>
              <a:buFont typeface="Wingdings 2"/>
              <a:buNone/>
              <a:defRPr/>
            </a:pPr>
            <a:r>
              <a:rPr lang="en-US" dirty="0" smtClean="0"/>
              <a:t>     ECM </a:t>
            </a:r>
            <a:r>
              <a:rPr lang="ru-RU" dirty="0" smtClean="0"/>
              <a:t>уровень помех в </a:t>
            </a:r>
            <a:r>
              <a:rPr lang="ru-RU" dirty="0" err="1" smtClean="0"/>
              <a:t>моб</a:t>
            </a:r>
            <a:r>
              <a:rPr lang="ru-RU" dirty="0" smtClean="0"/>
              <a:t>. телефонах уменьшился более чем на 30 </a:t>
            </a:r>
            <a:r>
              <a:rPr lang="en-US" dirty="0" smtClean="0"/>
              <a:t>dB</a:t>
            </a:r>
            <a:r>
              <a:rPr lang="ru-RU" dirty="0" smtClean="0"/>
              <a:t>,  емкости, из расчета плотностью более 50  емкостей на квадратный дюйм, были убраны</a:t>
            </a:r>
            <a:r>
              <a:rPr lang="en-US" dirty="0" smtClean="0"/>
              <a:t> (</a:t>
            </a:r>
            <a:r>
              <a:rPr lang="ru-RU" dirty="0" smtClean="0"/>
              <a:t>заменены </a:t>
            </a:r>
            <a:r>
              <a:rPr lang="en-US" dirty="0" smtClean="0"/>
              <a:t>ECM)</a:t>
            </a:r>
            <a:r>
              <a:rPr lang="ru-RU" dirty="0" smtClean="0"/>
              <a:t> . </a:t>
            </a:r>
          </a:p>
          <a:p>
            <a:pPr marL="548640" indent="-411480" fontAlgn="auto">
              <a:spcAft>
                <a:spcPts val="0"/>
              </a:spcAft>
              <a:buClr>
                <a:schemeClr val="tx1">
                  <a:shade val="95000"/>
                </a:schemeClr>
              </a:buClr>
              <a:buFont typeface="Wingdings 2"/>
              <a:buNone/>
              <a:defRPr/>
            </a:pPr>
            <a:r>
              <a:rPr lang="ru-RU" dirty="0" smtClean="0"/>
              <a:t>     В 2007-2008 годах было произведено порядка 250 миллионов </a:t>
            </a:r>
            <a:r>
              <a:rPr lang="ru-RU" dirty="0" err="1" smtClean="0"/>
              <a:t>моб</a:t>
            </a:r>
            <a:r>
              <a:rPr lang="ru-RU" dirty="0" smtClean="0"/>
              <a:t>. телефонов с </a:t>
            </a:r>
            <a:r>
              <a:rPr lang="en-US" dirty="0" smtClean="0"/>
              <a:t>ECM.</a:t>
            </a:r>
            <a:r>
              <a:rPr lang="ru-RU" dirty="0" smtClean="0"/>
              <a:t> Эта технология используется более 10 крупнейшими компаниями</a:t>
            </a:r>
            <a:r>
              <a:rPr lang="en-US" dirty="0" smtClean="0"/>
              <a:t> -</a:t>
            </a:r>
            <a:r>
              <a:rPr lang="ru-RU" dirty="0" smtClean="0"/>
              <a:t> производителями </a:t>
            </a:r>
            <a:r>
              <a:rPr lang="ru-RU" dirty="0" err="1" smtClean="0"/>
              <a:t>моб</a:t>
            </a:r>
            <a:r>
              <a:rPr lang="ru-RU" dirty="0" smtClean="0"/>
              <a:t>. телефонов. Технологии производства телефонов используют  процесс без свинца.</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928694"/>
          </a:xfrm>
        </p:spPr>
        <p:txBody>
          <a:bodyPr>
            <a:normAutofit fontScale="90000"/>
          </a:bodyPr>
          <a:lstStyle/>
          <a:p>
            <a:pPr fontAlgn="auto">
              <a:spcAft>
                <a:spcPts val="0"/>
              </a:spcAft>
              <a:defRPr/>
            </a:pPr>
            <a:r>
              <a:rPr lang="ru-RU" sz="2800" dirty="0" smtClean="0"/>
              <a:t>Примеры замены  емкостей на </a:t>
            </a:r>
            <a:r>
              <a:rPr lang="en-US" sz="2800" dirty="0" smtClean="0"/>
              <a:t>ECM </a:t>
            </a:r>
            <a:r>
              <a:rPr lang="ru-RU" sz="2800" dirty="0" smtClean="0"/>
              <a:t>емкости в высокоскоростных цифровых ПП</a:t>
            </a:r>
            <a:endParaRPr lang="ru-RU" sz="2800" dirty="0"/>
          </a:p>
        </p:txBody>
      </p:sp>
      <p:graphicFrame>
        <p:nvGraphicFramePr>
          <p:cNvPr id="4" name="Содержимое 3"/>
          <p:cNvGraphicFramePr>
            <a:graphicFrameLocks noGrp="1"/>
          </p:cNvGraphicFramePr>
          <p:nvPr>
            <p:ph idx="1"/>
          </p:nvPr>
        </p:nvGraphicFramePr>
        <p:xfrm>
          <a:off x="0" y="1285875"/>
          <a:ext cx="9144000" cy="5643563"/>
        </p:xfrm>
        <a:graphic>
          <a:graphicData uri="http://schemas.openxmlformats.org/drawingml/2006/table">
            <a:tbl>
              <a:tblPr firstRow="1" bandRow="1">
                <a:tableStyleId>{5C22544A-7EE6-4342-B048-85BDC9FD1C3A}</a:tableStyleId>
              </a:tblPr>
              <a:tblGrid>
                <a:gridCol w="1104089"/>
                <a:gridCol w="3347570"/>
                <a:gridCol w="1518120"/>
                <a:gridCol w="1751774"/>
                <a:gridCol w="1422447"/>
              </a:tblGrid>
              <a:tr h="1041674">
                <a:tc>
                  <a:txBody>
                    <a:bodyPr/>
                    <a:lstStyle/>
                    <a:p>
                      <a:r>
                        <a:rPr lang="ru-RU" dirty="0" smtClean="0"/>
                        <a:t>Дизайн</a:t>
                      </a:r>
                      <a:endParaRPr lang="ru-RU" dirty="0"/>
                    </a:p>
                  </a:txBody>
                  <a:tcPr/>
                </a:tc>
                <a:tc>
                  <a:txBody>
                    <a:bodyPr/>
                    <a:lstStyle/>
                    <a:p>
                      <a:r>
                        <a:rPr lang="ru-RU" dirty="0" smtClean="0"/>
                        <a:t>Емкости удалены </a:t>
                      </a:r>
                    </a:p>
                    <a:p>
                      <a:r>
                        <a:rPr lang="ru-RU" dirty="0" smtClean="0"/>
                        <a:t>(</a:t>
                      </a:r>
                      <a:r>
                        <a:rPr lang="en-US" dirty="0" err="1" smtClean="0"/>
                        <a:t>nF</a:t>
                      </a:r>
                      <a:r>
                        <a:rPr lang="en-US" dirty="0" smtClean="0"/>
                        <a:t>)</a:t>
                      </a:r>
                      <a:endParaRPr lang="ru-RU" dirty="0"/>
                    </a:p>
                  </a:txBody>
                  <a:tcPr/>
                </a:tc>
                <a:tc>
                  <a:txBody>
                    <a:bodyPr/>
                    <a:lstStyle/>
                    <a:p>
                      <a:r>
                        <a:rPr lang="ru-RU" dirty="0" smtClean="0"/>
                        <a:t>Встроенная</a:t>
                      </a:r>
                    </a:p>
                    <a:p>
                      <a:r>
                        <a:rPr lang="ru-RU" dirty="0" smtClean="0"/>
                        <a:t>емкость</a:t>
                      </a:r>
                    </a:p>
                    <a:p>
                      <a:r>
                        <a:rPr lang="ru-RU" dirty="0" smtClean="0"/>
                        <a:t>(</a:t>
                      </a:r>
                      <a:r>
                        <a:rPr lang="en-US" dirty="0" err="1" smtClean="0"/>
                        <a:t>nF</a:t>
                      </a:r>
                      <a:r>
                        <a:rPr lang="en-US" dirty="0" smtClean="0"/>
                        <a:t>)</a:t>
                      </a:r>
                      <a:endParaRPr lang="ru-RU" dirty="0"/>
                    </a:p>
                  </a:txBody>
                  <a:tcPr/>
                </a:tc>
                <a:tc>
                  <a:txBody>
                    <a:bodyPr/>
                    <a:lstStyle/>
                    <a:p>
                      <a:r>
                        <a:rPr lang="ru-RU" dirty="0" smtClean="0"/>
                        <a:t>Отношение</a:t>
                      </a:r>
                    </a:p>
                    <a:p>
                      <a:r>
                        <a:rPr lang="ru-RU" dirty="0" smtClean="0"/>
                        <a:t>уд. </a:t>
                      </a:r>
                      <a:r>
                        <a:rPr lang="ru-RU" baseline="0" dirty="0" smtClean="0"/>
                        <a:t>емкостей и встроенных</a:t>
                      </a:r>
                      <a:endParaRPr lang="ru-RU" dirty="0"/>
                    </a:p>
                  </a:txBody>
                  <a:tcPr/>
                </a:tc>
                <a:tc>
                  <a:txBody>
                    <a:bodyPr/>
                    <a:lstStyle/>
                    <a:p>
                      <a:r>
                        <a:rPr lang="ru-RU" dirty="0" smtClean="0"/>
                        <a:t>Общий </a:t>
                      </a:r>
                      <a:r>
                        <a:rPr lang="en-US" dirty="0" smtClean="0"/>
                        <a:t>%</a:t>
                      </a:r>
                      <a:r>
                        <a:rPr lang="en-US" baseline="0" dirty="0" smtClean="0"/>
                        <a:t> </a:t>
                      </a:r>
                      <a:r>
                        <a:rPr lang="ru-RU" dirty="0" smtClean="0"/>
                        <a:t>уд.</a:t>
                      </a:r>
                    </a:p>
                    <a:p>
                      <a:r>
                        <a:rPr lang="ru-RU" dirty="0" smtClean="0"/>
                        <a:t>емкостей</a:t>
                      </a:r>
                      <a:endParaRPr lang="ru-RU" dirty="0"/>
                    </a:p>
                  </a:txBody>
                  <a:tcPr/>
                </a:tc>
              </a:tr>
              <a:tr h="700752">
                <a:tc>
                  <a:txBody>
                    <a:bodyPr/>
                    <a:lstStyle/>
                    <a:p>
                      <a:r>
                        <a:rPr lang="en-US" dirty="0" smtClean="0"/>
                        <a:t>EDC TV1</a:t>
                      </a:r>
                      <a:endParaRPr lang="ru-RU" dirty="0"/>
                    </a:p>
                  </a:txBody>
                  <a:tcPr/>
                </a:tc>
                <a:tc>
                  <a:txBody>
                    <a:bodyPr/>
                    <a:lstStyle/>
                    <a:p>
                      <a:r>
                        <a:rPr lang="en-US" dirty="0" smtClean="0"/>
                        <a:t>330</a:t>
                      </a:r>
                      <a:r>
                        <a:rPr lang="en-US" baseline="0" dirty="0" smtClean="0"/>
                        <a:t> </a:t>
                      </a:r>
                      <a:r>
                        <a:rPr lang="en-US" dirty="0" smtClean="0"/>
                        <a:t>(33x0.01uF)</a:t>
                      </a:r>
                      <a:endParaRPr lang="ru-RU" dirty="0"/>
                    </a:p>
                  </a:txBody>
                  <a:tcPr/>
                </a:tc>
                <a:tc>
                  <a:txBody>
                    <a:bodyPr/>
                    <a:lstStyle/>
                    <a:p>
                      <a:r>
                        <a:rPr lang="en-US" dirty="0" smtClean="0"/>
                        <a:t>105</a:t>
                      </a:r>
                      <a:endParaRPr lang="ru-RU" dirty="0"/>
                    </a:p>
                  </a:txBody>
                  <a:tcPr/>
                </a:tc>
                <a:tc>
                  <a:txBody>
                    <a:bodyPr/>
                    <a:lstStyle/>
                    <a:p>
                      <a:r>
                        <a:rPr lang="en-US" dirty="0" smtClean="0"/>
                        <a:t>3.1</a:t>
                      </a:r>
                      <a:endParaRPr lang="ru-RU" dirty="0"/>
                    </a:p>
                  </a:txBody>
                  <a:tcPr/>
                </a:tc>
                <a:tc>
                  <a:txBody>
                    <a:bodyPr/>
                    <a:lstStyle/>
                    <a:p>
                      <a:r>
                        <a:rPr lang="en-US" dirty="0" smtClean="0"/>
                        <a:t>100%</a:t>
                      </a:r>
                      <a:endParaRPr lang="ru-RU" dirty="0"/>
                    </a:p>
                  </a:txBody>
                  <a:tcPr/>
                </a:tc>
              </a:tr>
              <a:tr h="700752">
                <a:tc>
                  <a:txBody>
                    <a:bodyPr/>
                    <a:lstStyle/>
                    <a:p>
                      <a:r>
                        <a:rPr lang="en-US" dirty="0" smtClean="0"/>
                        <a:t>OEM A</a:t>
                      </a:r>
                      <a:endParaRPr lang="ru-RU" dirty="0"/>
                    </a:p>
                  </a:txBody>
                  <a:tcPr/>
                </a:tc>
                <a:tc>
                  <a:txBody>
                    <a:bodyPr/>
                    <a:lstStyle/>
                    <a:p>
                      <a:r>
                        <a:rPr lang="en-US" dirty="0" smtClean="0"/>
                        <a:t>12,600(126x0.1uF)</a:t>
                      </a:r>
                      <a:endParaRPr lang="ru-RU" dirty="0"/>
                    </a:p>
                  </a:txBody>
                  <a:tcPr/>
                </a:tc>
                <a:tc>
                  <a:txBody>
                    <a:bodyPr/>
                    <a:lstStyle/>
                    <a:p>
                      <a:r>
                        <a:rPr lang="en-US" dirty="0" smtClean="0"/>
                        <a:t>300</a:t>
                      </a:r>
                      <a:endParaRPr lang="ru-RU" dirty="0"/>
                    </a:p>
                  </a:txBody>
                  <a:tcPr/>
                </a:tc>
                <a:tc>
                  <a:txBody>
                    <a:bodyPr/>
                    <a:lstStyle/>
                    <a:p>
                      <a:r>
                        <a:rPr lang="en-US" dirty="0" smtClean="0"/>
                        <a:t>42.0</a:t>
                      </a:r>
                      <a:endParaRPr lang="ru-RU" dirty="0"/>
                    </a:p>
                  </a:txBody>
                  <a:tcPr/>
                </a:tc>
                <a:tc>
                  <a:txBody>
                    <a:bodyPr/>
                    <a:lstStyle/>
                    <a:p>
                      <a:r>
                        <a:rPr lang="en-US" dirty="0" smtClean="0"/>
                        <a:t>&gt;75%</a:t>
                      </a:r>
                      <a:endParaRPr lang="ru-RU" dirty="0"/>
                    </a:p>
                  </a:txBody>
                  <a:tcPr/>
                </a:tc>
              </a:tr>
              <a:tr h="636351">
                <a:tc>
                  <a:txBody>
                    <a:bodyPr/>
                    <a:lstStyle/>
                    <a:p>
                      <a:r>
                        <a:rPr lang="en-US" dirty="0" smtClean="0"/>
                        <a:t>OEM B</a:t>
                      </a:r>
                      <a:endParaRPr lang="ru-RU" dirty="0"/>
                    </a:p>
                  </a:txBody>
                  <a:tcPr/>
                </a:tc>
                <a:tc>
                  <a:txBody>
                    <a:bodyPr/>
                    <a:lstStyle/>
                    <a:p>
                      <a:r>
                        <a:rPr lang="en-US" dirty="0" smtClean="0"/>
                        <a:t>6,310</a:t>
                      </a:r>
                      <a:r>
                        <a:rPr lang="en-US" baseline="0" dirty="0" smtClean="0"/>
                        <a:t> </a:t>
                      </a:r>
                      <a:r>
                        <a:rPr lang="en-US" dirty="0" smtClean="0"/>
                        <a:t>(62x0.1</a:t>
                      </a:r>
                      <a:r>
                        <a:rPr lang="en-US" baseline="0" dirty="0" smtClean="0"/>
                        <a:t>uF,</a:t>
                      </a:r>
                    </a:p>
                    <a:p>
                      <a:r>
                        <a:rPr lang="en-US" dirty="0" smtClean="0"/>
                        <a:t>11x0.01uF)</a:t>
                      </a:r>
                      <a:endParaRPr lang="ru-RU" dirty="0"/>
                    </a:p>
                  </a:txBody>
                  <a:tcPr/>
                </a:tc>
                <a:tc>
                  <a:txBody>
                    <a:bodyPr/>
                    <a:lstStyle/>
                    <a:p>
                      <a:r>
                        <a:rPr lang="en-US" dirty="0" smtClean="0"/>
                        <a:t>210</a:t>
                      </a:r>
                      <a:endParaRPr lang="ru-RU" dirty="0"/>
                    </a:p>
                  </a:txBody>
                  <a:tcPr/>
                </a:tc>
                <a:tc>
                  <a:txBody>
                    <a:bodyPr/>
                    <a:lstStyle/>
                    <a:p>
                      <a:r>
                        <a:rPr lang="en-US" dirty="0" smtClean="0"/>
                        <a:t>30.0</a:t>
                      </a:r>
                      <a:endParaRPr lang="ru-RU" dirty="0"/>
                    </a:p>
                  </a:txBody>
                  <a:tcPr/>
                </a:tc>
                <a:tc>
                  <a:txBody>
                    <a:bodyPr/>
                    <a:lstStyle/>
                    <a:p>
                      <a:r>
                        <a:rPr lang="en-US" dirty="0" smtClean="0"/>
                        <a:t>&gt;60%</a:t>
                      </a:r>
                      <a:endParaRPr lang="ru-RU" dirty="0"/>
                    </a:p>
                  </a:txBody>
                  <a:tcPr/>
                </a:tc>
              </a:tr>
              <a:tr h="430389">
                <a:tc>
                  <a:txBody>
                    <a:bodyPr/>
                    <a:lstStyle/>
                    <a:p>
                      <a:r>
                        <a:rPr lang="en-US" dirty="0" smtClean="0"/>
                        <a:t>OEM C</a:t>
                      </a:r>
                      <a:endParaRPr lang="ru-RU" dirty="0"/>
                    </a:p>
                  </a:txBody>
                  <a:tcPr/>
                </a:tc>
                <a:tc>
                  <a:txBody>
                    <a:bodyPr/>
                    <a:lstStyle/>
                    <a:p>
                      <a:r>
                        <a:rPr lang="en-US" dirty="0" smtClean="0"/>
                        <a:t>3,180 (29x0.1uF,</a:t>
                      </a:r>
                    </a:p>
                    <a:p>
                      <a:r>
                        <a:rPr lang="en-US" dirty="0" smtClean="0"/>
                        <a:t>28x0.01uF)</a:t>
                      </a:r>
                      <a:endParaRPr lang="ru-RU" dirty="0"/>
                    </a:p>
                  </a:txBody>
                  <a:tcPr/>
                </a:tc>
                <a:tc>
                  <a:txBody>
                    <a:bodyPr/>
                    <a:lstStyle/>
                    <a:p>
                      <a:r>
                        <a:rPr lang="en-US" dirty="0" smtClean="0"/>
                        <a:t>305</a:t>
                      </a:r>
                      <a:endParaRPr lang="ru-RU" dirty="0"/>
                    </a:p>
                  </a:txBody>
                  <a:tcPr/>
                </a:tc>
                <a:tc>
                  <a:txBody>
                    <a:bodyPr/>
                    <a:lstStyle/>
                    <a:p>
                      <a:r>
                        <a:rPr lang="en-US" dirty="0" smtClean="0"/>
                        <a:t>10.4</a:t>
                      </a:r>
                      <a:endParaRPr lang="ru-RU" dirty="0"/>
                    </a:p>
                  </a:txBody>
                  <a:tcPr/>
                </a:tc>
                <a:tc>
                  <a:txBody>
                    <a:bodyPr/>
                    <a:lstStyle/>
                    <a:p>
                      <a:r>
                        <a:rPr lang="en-US" dirty="0" smtClean="0"/>
                        <a:t>&gt;75%</a:t>
                      </a:r>
                      <a:endParaRPr lang="ru-RU" dirty="0"/>
                    </a:p>
                  </a:txBody>
                  <a:tcPr/>
                </a:tc>
              </a:tr>
              <a:tr h="430389">
                <a:tc>
                  <a:txBody>
                    <a:bodyPr/>
                    <a:lstStyle/>
                    <a:p>
                      <a:r>
                        <a:rPr lang="en-US" dirty="0" smtClean="0"/>
                        <a:t>OEM D</a:t>
                      </a:r>
                      <a:endParaRPr lang="ru-RU" dirty="0"/>
                    </a:p>
                  </a:txBody>
                  <a:tcPr/>
                </a:tc>
                <a:tc>
                  <a:txBody>
                    <a:bodyPr/>
                    <a:lstStyle/>
                    <a:p>
                      <a:r>
                        <a:rPr lang="en-US" dirty="0" smtClean="0"/>
                        <a:t>52,900(529x0.1uF)</a:t>
                      </a:r>
                      <a:endParaRPr lang="ru-RU" dirty="0"/>
                    </a:p>
                  </a:txBody>
                  <a:tcPr/>
                </a:tc>
                <a:tc>
                  <a:txBody>
                    <a:bodyPr/>
                    <a:lstStyle/>
                    <a:p>
                      <a:r>
                        <a:rPr lang="en-US" dirty="0" smtClean="0"/>
                        <a:t>1970</a:t>
                      </a:r>
                      <a:endParaRPr lang="ru-RU" dirty="0"/>
                    </a:p>
                  </a:txBody>
                  <a:tcPr/>
                </a:tc>
                <a:tc>
                  <a:txBody>
                    <a:bodyPr/>
                    <a:lstStyle/>
                    <a:p>
                      <a:r>
                        <a:rPr lang="en-US" dirty="0" smtClean="0"/>
                        <a:t>26.9</a:t>
                      </a:r>
                      <a:endParaRPr lang="ru-RU" dirty="0"/>
                    </a:p>
                  </a:txBody>
                  <a:tcPr/>
                </a:tc>
                <a:tc>
                  <a:txBody>
                    <a:bodyPr/>
                    <a:lstStyle/>
                    <a:p>
                      <a:r>
                        <a:rPr lang="en-US" dirty="0" smtClean="0"/>
                        <a:t>&gt;75%</a:t>
                      </a:r>
                    </a:p>
                    <a:p>
                      <a:endParaRPr lang="ru-RU" dirty="0"/>
                    </a:p>
                  </a:txBody>
                  <a:tcPr/>
                </a:tc>
              </a:tr>
              <a:tr h="430389">
                <a:tc>
                  <a:txBody>
                    <a:bodyPr/>
                    <a:lstStyle/>
                    <a:p>
                      <a:r>
                        <a:rPr lang="en-US" dirty="0" smtClean="0"/>
                        <a:t>OEM E TV</a:t>
                      </a:r>
                      <a:endParaRPr lang="ru-RU" dirty="0"/>
                    </a:p>
                  </a:txBody>
                  <a:tcPr/>
                </a:tc>
                <a:tc>
                  <a:txBody>
                    <a:bodyPr/>
                    <a:lstStyle/>
                    <a:p>
                      <a:r>
                        <a:rPr lang="en-US" dirty="0" smtClean="0"/>
                        <a:t>9,900(99x0.1uF)</a:t>
                      </a:r>
                      <a:endParaRPr lang="ru-RU" dirty="0"/>
                    </a:p>
                  </a:txBody>
                  <a:tcPr/>
                </a:tc>
                <a:tc>
                  <a:txBody>
                    <a:bodyPr/>
                    <a:lstStyle/>
                    <a:p>
                      <a:r>
                        <a:rPr lang="en-US" dirty="0" smtClean="0"/>
                        <a:t>660</a:t>
                      </a:r>
                      <a:endParaRPr lang="ru-RU" dirty="0"/>
                    </a:p>
                  </a:txBody>
                  <a:tcPr/>
                </a:tc>
                <a:tc>
                  <a:txBody>
                    <a:bodyPr/>
                    <a:lstStyle/>
                    <a:p>
                      <a:r>
                        <a:rPr lang="en-US" dirty="0" smtClean="0"/>
                        <a:t>15.0</a:t>
                      </a:r>
                      <a:endParaRPr lang="ru-RU" dirty="0"/>
                    </a:p>
                  </a:txBody>
                  <a:tcPr/>
                </a:tc>
                <a:tc>
                  <a:txBody>
                    <a:bodyPr/>
                    <a:lstStyle/>
                    <a:p>
                      <a:r>
                        <a:rPr lang="en-US" dirty="0" smtClean="0"/>
                        <a:t>100%</a:t>
                      </a:r>
                    </a:p>
                    <a:p>
                      <a:endParaRPr lang="ru-RU" dirty="0"/>
                    </a:p>
                  </a:txBody>
                  <a:tcPr/>
                </a:tc>
              </a:tr>
              <a:tr h="207305">
                <a:tc>
                  <a:txBody>
                    <a:bodyPr/>
                    <a:lstStyle/>
                    <a:p>
                      <a:r>
                        <a:rPr lang="en-US" dirty="0" smtClean="0"/>
                        <a:t>OEM  F</a:t>
                      </a:r>
                      <a:endParaRPr lang="ru-RU" dirty="0"/>
                    </a:p>
                  </a:txBody>
                  <a:tcPr/>
                </a:tc>
                <a:tc>
                  <a:txBody>
                    <a:bodyPr/>
                    <a:lstStyle/>
                    <a:p>
                      <a:r>
                        <a:rPr lang="en-US" dirty="0" smtClean="0"/>
                        <a:t>~</a:t>
                      </a:r>
                      <a:r>
                        <a:rPr lang="en-US" baseline="0" dirty="0" smtClean="0"/>
                        <a:t> 35,000 (443</a:t>
                      </a:r>
                      <a:r>
                        <a:rPr lang="ru-RU" baseline="0" dirty="0" smtClean="0"/>
                        <a:t>-</a:t>
                      </a:r>
                      <a:r>
                        <a:rPr lang="en-US" baseline="0" dirty="0" smtClean="0"/>
                        <a:t> </a:t>
                      </a:r>
                      <a:r>
                        <a:rPr lang="ru-RU" baseline="0" dirty="0" smtClean="0"/>
                        <a:t>в основном 0</a:t>
                      </a:r>
                      <a:r>
                        <a:rPr lang="en-US" baseline="0" dirty="0" smtClean="0"/>
                        <a:t>.1uF)</a:t>
                      </a:r>
                      <a:endParaRPr lang="ru-RU" dirty="0"/>
                    </a:p>
                  </a:txBody>
                  <a:tcPr/>
                </a:tc>
                <a:tc>
                  <a:txBody>
                    <a:bodyPr/>
                    <a:lstStyle/>
                    <a:p>
                      <a:r>
                        <a:rPr lang="en-US" dirty="0" smtClean="0"/>
                        <a:t>~1000</a:t>
                      </a:r>
                      <a:endParaRPr lang="ru-RU" dirty="0"/>
                    </a:p>
                  </a:txBody>
                  <a:tcPr/>
                </a:tc>
                <a:tc>
                  <a:txBody>
                    <a:bodyPr/>
                    <a:lstStyle/>
                    <a:p>
                      <a:r>
                        <a:rPr lang="en-US" dirty="0" smtClean="0"/>
                        <a:t>~35</a:t>
                      </a:r>
                      <a:endParaRPr lang="ru-RU" dirty="0"/>
                    </a:p>
                  </a:txBody>
                  <a:tcPr/>
                </a:tc>
                <a:tc>
                  <a:txBody>
                    <a:bodyPr/>
                    <a:lstStyle/>
                    <a:p>
                      <a:r>
                        <a:rPr lang="en-US" dirty="0" smtClean="0"/>
                        <a:t>100%</a:t>
                      </a:r>
                      <a:endParaRPr lang="ru-RU" dirty="0"/>
                    </a:p>
                  </a:txBody>
                  <a:tcPr/>
                </a:tc>
              </a:tr>
            </a:tbl>
          </a:graphicData>
        </a:graphic>
      </p:graphicFrame>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dirty="0" smtClean="0"/>
              <a:t>Внешний вид ПП </a:t>
            </a:r>
            <a:r>
              <a:rPr lang="en-US" sz="3600" dirty="0" smtClean="0"/>
              <a:t>Telecom</a:t>
            </a:r>
            <a:r>
              <a:rPr lang="ru-RU" dirty="0" smtClean="0"/>
              <a:t> </a:t>
            </a:r>
            <a:endParaRPr lang="ru-RU" dirty="0"/>
          </a:p>
        </p:txBody>
      </p:sp>
      <p:pic>
        <p:nvPicPr>
          <p:cNvPr id="63490" name="Picture 2"/>
          <p:cNvPicPr>
            <a:picLocks noChangeAspect="1" noChangeArrowheads="1"/>
          </p:cNvPicPr>
          <p:nvPr/>
        </p:nvPicPr>
        <p:blipFill>
          <a:blip r:embed="rId2"/>
          <a:srcRect/>
          <a:stretch>
            <a:fillRect/>
          </a:stretch>
        </p:blipFill>
        <p:spPr bwMode="auto">
          <a:xfrm>
            <a:off x="214313" y="1714500"/>
            <a:ext cx="4357687" cy="3643313"/>
          </a:xfrm>
          <a:prstGeom prst="rect">
            <a:avLst/>
          </a:prstGeom>
          <a:noFill/>
          <a:ln w="9525">
            <a:noFill/>
            <a:miter lim="800000"/>
            <a:headEnd/>
            <a:tailEnd/>
          </a:ln>
        </p:spPr>
      </p:pic>
      <p:pic>
        <p:nvPicPr>
          <p:cNvPr id="63491" name="Picture 3"/>
          <p:cNvPicPr>
            <a:picLocks noChangeAspect="1" noChangeArrowheads="1"/>
          </p:cNvPicPr>
          <p:nvPr/>
        </p:nvPicPr>
        <p:blipFill>
          <a:blip r:embed="rId3"/>
          <a:srcRect/>
          <a:stretch>
            <a:fillRect/>
          </a:stretch>
        </p:blipFill>
        <p:spPr bwMode="auto">
          <a:xfrm>
            <a:off x="4714875" y="1714500"/>
            <a:ext cx="4214813" cy="3643313"/>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pPr fontAlgn="auto">
              <a:spcAft>
                <a:spcPts val="0"/>
              </a:spcAft>
              <a:defRPr/>
            </a:pPr>
            <a:r>
              <a:rPr lang="ru-RU" sz="2800" dirty="0" smtClean="0"/>
              <a:t>Результаты замены емкостей на </a:t>
            </a:r>
            <a:r>
              <a:rPr lang="en-US" sz="2800" dirty="0" smtClean="0"/>
              <a:t>ECM</a:t>
            </a:r>
            <a:endParaRPr lang="ru-RU" sz="2800" dirty="0"/>
          </a:p>
        </p:txBody>
      </p:sp>
      <p:sp>
        <p:nvSpPr>
          <p:cNvPr id="64514" name="Содержимое 2"/>
          <p:cNvSpPr>
            <a:spLocks noGrp="1"/>
          </p:cNvSpPr>
          <p:nvPr>
            <p:ph idx="1"/>
          </p:nvPr>
        </p:nvSpPr>
        <p:spPr>
          <a:xfrm>
            <a:off x="457200" y="1357313"/>
            <a:ext cx="8229600" cy="4951412"/>
          </a:xfrm>
        </p:spPr>
        <p:txBody>
          <a:bodyPr/>
          <a:lstStyle/>
          <a:p>
            <a:r>
              <a:rPr lang="ru-RU" smtClean="0"/>
              <a:t>Следует отметить, что в результате замены на </a:t>
            </a:r>
            <a:r>
              <a:rPr lang="en-US" smtClean="0"/>
              <a:t>ECM</a:t>
            </a:r>
            <a:r>
              <a:rPr lang="ru-RU" smtClean="0"/>
              <a:t>:</a:t>
            </a:r>
          </a:p>
          <a:p>
            <a:pPr>
              <a:buFont typeface="Wingdings 2" pitchFamily="18" charset="2"/>
              <a:buNone/>
            </a:pPr>
            <a:r>
              <a:rPr lang="ru-RU" smtClean="0"/>
              <a:t>    -</a:t>
            </a:r>
            <a:r>
              <a:rPr lang="en-US" smtClean="0"/>
              <a:t> </a:t>
            </a:r>
            <a:r>
              <a:rPr lang="ru-RU" smtClean="0"/>
              <a:t>все ПП сохранили свою функциональность;</a:t>
            </a:r>
          </a:p>
          <a:p>
            <a:pPr>
              <a:buFont typeface="Wingdings 2" pitchFamily="18" charset="2"/>
              <a:buNone/>
            </a:pPr>
            <a:r>
              <a:rPr lang="ru-RU" smtClean="0"/>
              <a:t>    - ПП, в которых проводилось тестирование уровня помех, показали значительное улучшение этого параметра;</a:t>
            </a:r>
          </a:p>
          <a:p>
            <a:pPr>
              <a:buFont typeface="Wingdings 2" pitchFamily="18" charset="2"/>
              <a:buNone/>
            </a:pPr>
            <a:r>
              <a:rPr lang="ru-RU" smtClean="0"/>
              <a:t>     -ПП, в которых проводилось тестирование </a:t>
            </a:r>
            <a:r>
              <a:rPr lang="en-US" smtClean="0"/>
              <a:t> </a:t>
            </a:r>
            <a:r>
              <a:rPr lang="ru-RU" smtClean="0"/>
              <a:t>уровня </a:t>
            </a:r>
            <a:r>
              <a:rPr lang="en-US" smtClean="0"/>
              <a:t>EMI</a:t>
            </a:r>
            <a:r>
              <a:rPr lang="ru-RU" smtClean="0"/>
              <a:t>, показали улучшение этого параметра.</a:t>
            </a:r>
            <a:endParaRPr lang="en-US" smtClean="0"/>
          </a:p>
          <a:p>
            <a:pPr>
              <a:buFont typeface="Wingdings 2" pitchFamily="18" charset="2"/>
              <a:buNone/>
            </a:pPr>
            <a:r>
              <a:rPr lang="ru-RU" smtClean="0"/>
              <a:t>    </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ru-RU" smtClean="0"/>
          </a:p>
          <a:p>
            <a:endParaRPr lang="ru-RU" smtClean="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pPr fontAlgn="auto">
              <a:spcAft>
                <a:spcPts val="0"/>
              </a:spcAft>
              <a:defRPr/>
            </a:pPr>
            <a:r>
              <a:rPr lang="en-US" sz="3200" dirty="0" smtClean="0"/>
              <a:t>3M ECM</a:t>
            </a:r>
            <a:r>
              <a:rPr lang="ru-RU" sz="3200" dirty="0" smtClean="0"/>
              <a:t> это:</a:t>
            </a:r>
            <a:endParaRPr lang="ru-RU" sz="3200" dirty="0"/>
          </a:p>
        </p:txBody>
      </p:sp>
      <p:sp>
        <p:nvSpPr>
          <p:cNvPr id="3" name="Содержимое 2"/>
          <p:cNvSpPr>
            <a:spLocks noGrp="1"/>
          </p:cNvSpPr>
          <p:nvPr>
            <p:ph idx="1"/>
          </p:nvPr>
        </p:nvSpPr>
        <p:spPr>
          <a:xfrm>
            <a:off x="285750" y="1357313"/>
            <a:ext cx="6500813" cy="4951412"/>
          </a:xfrm>
        </p:spPr>
        <p:txBody>
          <a:bodyPr>
            <a:normAutofit fontScale="92500"/>
          </a:bodyPr>
          <a:lstStyle/>
          <a:p>
            <a:pPr marL="548640" indent="-411480" fontAlgn="auto">
              <a:spcAft>
                <a:spcPts val="0"/>
              </a:spcAft>
              <a:buClr>
                <a:schemeClr val="tx1">
                  <a:shade val="95000"/>
                </a:schemeClr>
              </a:buClr>
              <a:buFont typeface="Wingdings 2"/>
              <a:buChar char=""/>
              <a:defRPr/>
            </a:pPr>
            <a:r>
              <a:rPr lang="ru-RU" dirty="0" err="1" smtClean="0"/>
              <a:t>Фольгированный</a:t>
            </a:r>
            <a:r>
              <a:rPr lang="ru-RU" dirty="0" smtClean="0"/>
              <a:t> </a:t>
            </a:r>
            <a:r>
              <a:rPr lang="ru-RU" dirty="0" err="1" smtClean="0"/>
              <a:t>ламинат</a:t>
            </a:r>
            <a:r>
              <a:rPr lang="ru-RU" dirty="0" smtClean="0"/>
              <a:t>, с</a:t>
            </a:r>
          </a:p>
          <a:p>
            <a:pPr marL="548640" indent="-411480" fontAlgn="auto">
              <a:spcAft>
                <a:spcPts val="0"/>
              </a:spcAft>
              <a:buClr>
                <a:schemeClr val="tx1">
                  <a:shade val="95000"/>
                </a:schemeClr>
              </a:buClr>
              <a:buFont typeface="Wingdings 2"/>
              <a:buNone/>
              <a:defRPr/>
            </a:pPr>
            <a:r>
              <a:rPr lang="ru-RU" dirty="0" smtClean="0"/>
              <a:t>      тонким слоем диэлектрика с высокой</a:t>
            </a:r>
          </a:p>
          <a:p>
            <a:pPr marL="548640" indent="-411480" fontAlgn="auto">
              <a:spcAft>
                <a:spcPts val="0"/>
              </a:spcAft>
              <a:buClr>
                <a:schemeClr val="tx1">
                  <a:shade val="95000"/>
                </a:schemeClr>
              </a:buClr>
              <a:buFont typeface="Wingdings 2"/>
              <a:buNone/>
              <a:defRPr/>
            </a:pPr>
            <a:r>
              <a:rPr lang="ru-RU" dirty="0" smtClean="0"/>
              <a:t>      диэлектрической постоянной.</a:t>
            </a:r>
          </a:p>
          <a:p>
            <a:pPr marL="548640" indent="-411480" fontAlgn="auto">
              <a:spcAft>
                <a:spcPts val="0"/>
              </a:spcAft>
              <a:buClr>
                <a:schemeClr val="tx1">
                  <a:shade val="95000"/>
                </a:schemeClr>
              </a:buClr>
              <a:buFont typeface="Wingdings 2"/>
              <a:buNone/>
              <a:defRPr/>
            </a:pPr>
            <a:r>
              <a:rPr lang="ru-RU" dirty="0" smtClean="0"/>
              <a:t>     -Идеален для организации частотной развязки.</a:t>
            </a:r>
          </a:p>
          <a:p>
            <a:pPr marL="548640" indent="-411480" fontAlgn="auto">
              <a:spcAft>
                <a:spcPts val="0"/>
              </a:spcAft>
              <a:buClr>
                <a:schemeClr val="tx1">
                  <a:shade val="95000"/>
                </a:schemeClr>
              </a:buClr>
              <a:buFont typeface="Wingdings 2"/>
              <a:buNone/>
              <a:defRPr/>
            </a:pPr>
            <a:r>
              <a:rPr lang="ru-RU" dirty="0" smtClean="0"/>
              <a:t>     -Уменьшает резонанс в цепях.</a:t>
            </a:r>
            <a:endParaRPr lang="en-US" dirty="0" smtClean="0"/>
          </a:p>
          <a:p>
            <a:pPr marL="548640" indent="-411480" fontAlgn="auto">
              <a:spcAft>
                <a:spcPts val="0"/>
              </a:spcAft>
              <a:buClr>
                <a:schemeClr val="tx1">
                  <a:shade val="95000"/>
                </a:schemeClr>
              </a:buClr>
              <a:buFont typeface="Wingdings 2"/>
              <a:buNone/>
              <a:defRPr/>
            </a:pPr>
            <a:r>
              <a:rPr lang="ru-RU" dirty="0" smtClean="0"/>
              <a:t>     </a:t>
            </a:r>
            <a:r>
              <a:rPr lang="en-US" dirty="0" smtClean="0"/>
              <a:t>-</a:t>
            </a:r>
            <a:r>
              <a:rPr lang="ru-RU" dirty="0" smtClean="0"/>
              <a:t>Используется в цепях питания (заземления) ПП и микросхем. Также в фильтрах и в других функциональных узлах ПП и микросхем.</a:t>
            </a:r>
          </a:p>
          <a:p>
            <a:pPr marL="548640" indent="-411480" fontAlgn="auto">
              <a:spcAft>
                <a:spcPts val="0"/>
              </a:spcAft>
              <a:buClr>
                <a:schemeClr val="tx1">
                  <a:shade val="95000"/>
                </a:schemeClr>
              </a:buClr>
              <a:buFont typeface="Wingdings 2"/>
              <a:buChar char=""/>
              <a:defRPr/>
            </a:pPr>
            <a:endParaRPr lang="ru-RU" dirty="0" smtClean="0"/>
          </a:p>
          <a:p>
            <a:pPr marL="548640" indent="-411480" fontAlgn="auto">
              <a:spcAft>
                <a:spcPts val="0"/>
              </a:spcAft>
              <a:buClr>
                <a:schemeClr val="tx1">
                  <a:shade val="95000"/>
                </a:schemeClr>
              </a:buClr>
              <a:buFont typeface="Wingdings 2"/>
              <a:buChar char=""/>
              <a:defRPr/>
            </a:pPr>
            <a:endParaRPr lang="ru-RU" dirty="0" smtClean="0"/>
          </a:p>
          <a:p>
            <a:pPr marL="548640" indent="-411480" fontAlgn="auto">
              <a:spcAft>
                <a:spcPts val="0"/>
              </a:spcAft>
              <a:buClr>
                <a:schemeClr val="tx1">
                  <a:shade val="95000"/>
                </a:schemeClr>
              </a:buClr>
              <a:buFont typeface="Wingdings 2"/>
              <a:buChar char=""/>
              <a:defRPr/>
            </a:pPr>
            <a:endParaRPr lang="ru-RU" dirty="0"/>
          </a:p>
        </p:txBody>
      </p:sp>
      <p:pic>
        <p:nvPicPr>
          <p:cNvPr id="18435" name="Picture 2"/>
          <p:cNvPicPr>
            <a:picLocks noChangeAspect="1" noChangeArrowheads="1"/>
          </p:cNvPicPr>
          <p:nvPr/>
        </p:nvPicPr>
        <p:blipFill>
          <a:blip r:embed="rId2"/>
          <a:srcRect/>
          <a:stretch>
            <a:fillRect/>
          </a:stretch>
        </p:blipFill>
        <p:spPr bwMode="auto">
          <a:xfrm>
            <a:off x="6643688" y="2571750"/>
            <a:ext cx="2181225" cy="1643063"/>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2800" dirty="0" smtClean="0"/>
              <a:t>Результаты замены емкостей на </a:t>
            </a:r>
            <a:r>
              <a:rPr lang="en-US" sz="2800" dirty="0" smtClean="0"/>
              <a:t>ECM</a:t>
            </a:r>
            <a:endParaRPr lang="ru-RU" sz="2800" dirty="0"/>
          </a:p>
        </p:txBody>
      </p:sp>
      <p:sp>
        <p:nvSpPr>
          <p:cNvPr id="3" name="Содержимое 2"/>
          <p:cNvSpPr>
            <a:spLocks noGrp="1"/>
          </p:cNvSpPr>
          <p:nvPr>
            <p:ph idx="1"/>
          </p:nvPr>
        </p:nvSpPr>
        <p:spPr/>
        <p:txBody>
          <a:bodyPr>
            <a:normAutofit fontScale="85000" lnSpcReduction="20000"/>
          </a:bodyPr>
          <a:lstStyle/>
          <a:p>
            <a:pPr marL="548640" indent="-411480" fontAlgn="auto">
              <a:spcAft>
                <a:spcPts val="0"/>
              </a:spcAft>
              <a:buClr>
                <a:schemeClr val="tx1">
                  <a:shade val="95000"/>
                </a:schemeClr>
              </a:buClr>
              <a:buFont typeface="Wingdings 2"/>
              <a:buNone/>
              <a:defRPr/>
            </a:pPr>
            <a:r>
              <a:rPr lang="ru-RU" dirty="0" smtClean="0"/>
              <a:t>Следует указать, что:</a:t>
            </a:r>
          </a:p>
          <a:p>
            <a:pPr marL="548640" indent="-411480" fontAlgn="auto">
              <a:spcAft>
                <a:spcPts val="0"/>
              </a:spcAft>
              <a:buClr>
                <a:schemeClr val="tx1">
                  <a:shade val="95000"/>
                </a:schemeClr>
              </a:buClr>
              <a:buFont typeface="Wingdings 2"/>
              <a:buNone/>
              <a:defRPr/>
            </a:pPr>
            <a:r>
              <a:rPr lang="ru-RU" dirty="0" smtClean="0"/>
              <a:t>    -использование </a:t>
            </a:r>
            <a:r>
              <a:rPr lang="en-US" dirty="0" smtClean="0"/>
              <a:t>SMT </a:t>
            </a:r>
            <a:r>
              <a:rPr lang="ru-RU" dirty="0" smtClean="0"/>
              <a:t>емкостей на частотах выше нескольких сотен </a:t>
            </a:r>
            <a:r>
              <a:rPr lang="en-US" dirty="0" smtClean="0"/>
              <a:t>MHz </a:t>
            </a:r>
            <a:r>
              <a:rPr lang="ru-RU" dirty="0" smtClean="0"/>
              <a:t>неэффективно;</a:t>
            </a:r>
          </a:p>
          <a:p>
            <a:pPr marL="548640" indent="-411480" fontAlgn="auto">
              <a:spcAft>
                <a:spcPts val="0"/>
              </a:spcAft>
              <a:buClr>
                <a:schemeClr val="tx1">
                  <a:shade val="95000"/>
                </a:schemeClr>
              </a:buClr>
              <a:buFont typeface="Wingdings 2"/>
              <a:buNone/>
              <a:defRPr/>
            </a:pPr>
            <a:r>
              <a:rPr lang="ru-RU" dirty="0" smtClean="0"/>
              <a:t>     -использование </a:t>
            </a:r>
            <a:r>
              <a:rPr lang="en-US" dirty="0" smtClean="0"/>
              <a:t>ECM </a:t>
            </a:r>
            <a:r>
              <a:rPr lang="ru-RU" dirty="0" smtClean="0"/>
              <a:t>технологии позволяет убрать </a:t>
            </a:r>
            <a:r>
              <a:rPr lang="en-US" dirty="0" smtClean="0"/>
              <a:t>  </a:t>
            </a:r>
            <a:r>
              <a:rPr lang="ru-RU" dirty="0" smtClean="0"/>
              <a:t>значительное число </a:t>
            </a:r>
            <a:r>
              <a:rPr lang="en-US" dirty="0" smtClean="0"/>
              <a:t>SMT </a:t>
            </a:r>
            <a:r>
              <a:rPr lang="ru-RU" dirty="0" smtClean="0"/>
              <a:t>емкостей.</a:t>
            </a:r>
          </a:p>
          <a:p>
            <a:pPr marL="548640" indent="-411480" fontAlgn="auto">
              <a:spcAft>
                <a:spcPts val="0"/>
              </a:spcAft>
              <a:buClr>
                <a:schemeClr val="tx1">
                  <a:shade val="95000"/>
                </a:schemeClr>
              </a:buClr>
              <a:buFont typeface="Wingdings 2"/>
              <a:buNone/>
              <a:defRPr/>
            </a:pPr>
            <a:r>
              <a:rPr lang="ru-RU" dirty="0" smtClean="0"/>
              <a:t>  На сегодня можно считать, что:</a:t>
            </a:r>
          </a:p>
          <a:p>
            <a:pPr marL="548640" indent="-411480" fontAlgn="auto">
              <a:spcAft>
                <a:spcPts val="0"/>
              </a:spcAft>
              <a:buClr>
                <a:schemeClr val="tx1">
                  <a:shade val="95000"/>
                </a:schemeClr>
              </a:buClr>
              <a:buFont typeface="Wingdings 2"/>
              <a:buNone/>
              <a:defRPr/>
            </a:pPr>
            <a:r>
              <a:rPr lang="ru-RU" dirty="0" smtClean="0"/>
              <a:t>    </a:t>
            </a:r>
            <a:r>
              <a:rPr lang="en-US" dirty="0" smtClean="0"/>
              <a:t> </a:t>
            </a:r>
            <a:r>
              <a:rPr lang="ru-RU" dirty="0" smtClean="0"/>
              <a:t>- порядка 75% </a:t>
            </a:r>
            <a:r>
              <a:rPr lang="en-US" dirty="0" smtClean="0"/>
              <a:t>SMT </a:t>
            </a:r>
            <a:r>
              <a:rPr lang="ru-RU" dirty="0" smtClean="0"/>
              <a:t>развязывающих конденсаторов   может быть убрано</a:t>
            </a:r>
            <a:r>
              <a:rPr lang="en-US" dirty="0" smtClean="0"/>
              <a:t> </a:t>
            </a:r>
            <a:r>
              <a:rPr lang="ru-RU" dirty="0" smtClean="0"/>
              <a:t>(заменено на </a:t>
            </a:r>
            <a:r>
              <a:rPr lang="en-US" dirty="0" smtClean="0"/>
              <a:t>ECM)</a:t>
            </a:r>
            <a:r>
              <a:rPr lang="ru-RU" dirty="0" smtClean="0"/>
              <a:t>;</a:t>
            </a:r>
          </a:p>
          <a:p>
            <a:pPr marL="548640" indent="-411480" fontAlgn="auto">
              <a:spcAft>
                <a:spcPts val="0"/>
              </a:spcAft>
              <a:buClr>
                <a:schemeClr val="tx1">
                  <a:shade val="95000"/>
                </a:schemeClr>
              </a:buClr>
              <a:buFont typeface="Wingdings 2"/>
              <a:buNone/>
              <a:defRPr/>
            </a:pPr>
            <a:r>
              <a:rPr lang="ru-RU" dirty="0" smtClean="0"/>
              <a:t>      - (или) как правило, </a:t>
            </a:r>
            <a:r>
              <a:rPr lang="en-US" dirty="0" smtClean="0"/>
              <a:t>~5</a:t>
            </a:r>
            <a:r>
              <a:rPr lang="ru-RU" dirty="0" smtClean="0"/>
              <a:t> развязывающих конденсаторов</a:t>
            </a:r>
            <a:r>
              <a:rPr lang="en-US" dirty="0" smtClean="0"/>
              <a:t> </a:t>
            </a:r>
            <a:r>
              <a:rPr lang="ru-RU" dirty="0" smtClean="0"/>
              <a:t>на кв. дюйм может быть убрано (заменено);</a:t>
            </a:r>
          </a:p>
          <a:p>
            <a:pPr marL="548640" indent="-411480" fontAlgn="auto">
              <a:spcAft>
                <a:spcPts val="0"/>
              </a:spcAft>
              <a:buClr>
                <a:schemeClr val="tx1">
                  <a:shade val="95000"/>
                </a:schemeClr>
              </a:buClr>
              <a:buFont typeface="Wingdings 2"/>
              <a:buNone/>
              <a:defRPr/>
            </a:pPr>
            <a:r>
              <a:rPr lang="ru-RU" dirty="0" smtClean="0"/>
              <a:t>      - даже при большом количестве убранных </a:t>
            </a:r>
            <a:r>
              <a:rPr lang="en-US" dirty="0" smtClean="0"/>
              <a:t> SMT</a:t>
            </a:r>
            <a:r>
              <a:rPr lang="ru-RU" dirty="0" smtClean="0"/>
              <a:t> </a:t>
            </a:r>
            <a:r>
              <a:rPr lang="en-US" dirty="0" smtClean="0"/>
              <a:t> </a:t>
            </a:r>
            <a:r>
              <a:rPr lang="ru-RU" dirty="0" smtClean="0"/>
              <a:t>конденсаторов</a:t>
            </a:r>
            <a:r>
              <a:rPr lang="en-US" dirty="0" smtClean="0"/>
              <a:t>, </a:t>
            </a:r>
            <a:r>
              <a:rPr lang="ru-RU" dirty="0" smtClean="0"/>
              <a:t>электрические характеристики ПП улучшаются.</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t>Resume</a:t>
            </a:r>
            <a:endParaRPr lang="ru-RU" dirty="0"/>
          </a:p>
        </p:txBody>
      </p:sp>
      <p:sp>
        <p:nvSpPr>
          <p:cNvPr id="3" name="Содержимое 2"/>
          <p:cNvSpPr>
            <a:spLocks noGrp="1"/>
          </p:cNvSpPr>
          <p:nvPr>
            <p:ph idx="1"/>
          </p:nvPr>
        </p:nvSpPr>
        <p:spPr/>
        <p:txBody>
          <a:bodyPr>
            <a:normAutofit fontScale="77500" lnSpcReduction="20000"/>
          </a:bodyPr>
          <a:lstStyle/>
          <a:p>
            <a:pPr marL="548640" indent="-411480" fontAlgn="auto">
              <a:spcAft>
                <a:spcPts val="0"/>
              </a:spcAft>
              <a:buClr>
                <a:schemeClr val="tx1">
                  <a:shade val="95000"/>
                </a:schemeClr>
              </a:buClr>
              <a:buFont typeface="Wingdings 2"/>
              <a:buChar char=""/>
              <a:defRPr/>
            </a:pPr>
            <a:r>
              <a:rPr lang="en-US" dirty="0" smtClean="0"/>
              <a:t>More and more low voltage chips with high speed have</a:t>
            </a:r>
            <a:br>
              <a:rPr lang="en-US" dirty="0" smtClean="0"/>
            </a:br>
            <a:r>
              <a:rPr lang="en-US" dirty="0" smtClean="0"/>
              <a:t>been used in the products which demand much more for the</a:t>
            </a:r>
            <a:br>
              <a:rPr lang="en-US" dirty="0" smtClean="0"/>
            </a:br>
            <a:r>
              <a:rPr lang="en-US" dirty="0" smtClean="0"/>
              <a:t>board-level power distribution system, such as fast response</a:t>
            </a:r>
            <a:br>
              <a:rPr lang="en-US" dirty="0" smtClean="0"/>
            </a:br>
            <a:r>
              <a:rPr lang="en-US" dirty="0" smtClean="0"/>
              <a:t>characteristic of the board-level distribution system, low</a:t>
            </a:r>
            <a:br>
              <a:rPr lang="en-US" dirty="0" smtClean="0"/>
            </a:br>
            <a:r>
              <a:rPr lang="en-US" dirty="0" smtClean="0"/>
              <a:t>voltage ripple, and low impedance. The conventional FR-4</a:t>
            </a:r>
            <a:br>
              <a:rPr lang="en-US" dirty="0" smtClean="0"/>
            </a:br>
            <a:r>
              <a:rPr lang="en-US" dirty="0" smtClean="0"/>
              <a:t>plate capacitors and conventional discrete capacitors could not meet these requirements. The embedded capacitors could meet the requirements of the low voltage chips with high speed and high power consumption greatly because of their thinner dielectric thickness, higher dielectric constants, lower distributed inductance and larger capacitive density. </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smtClean="0"/>
              <a:t>Resume</a:t>
            </a:r>
            <a:endParaRPr lang="ru-RU"/>
          </a:p>
        </p:txBody>
      </p:sp>
      <p:sp>
        <p:nvSpPr>
          <p:cNvPr id="3" name="Содержимое 2"/>
          <p:cNvSpPr>
            <a:spLocks noGrp="1"/>
          </p:cNvSpPr>
          <p:nvPr>
            <p:ph idx="1"/>
          </p:nvPr>
        </p:nvSpPr>
        <p:spPr/>
        <p:txBody>
          <a:bodyPr>
            <a:normAutofit fontScale="77500" lnSpcReduction="20000"/>
          </a:bodyPr>
          <a:lstStyle/>
          <a:p>
            <a:pPr marL="548640" indent="-411480" fontAlgn="auto">
              <a:spcAft>
                <a:spcPts val="0"/>
              </a:spcAft>
              <a:buClr>
                <a:schemeClr val="tx1">
                  <a:shade val="95000"/>
                </a:schemeClr>
              </a:buClr>
              <a:buFont typeface="Wingdings 2"/>
              <a:buChar char=""/>
              <a:defRPr/>
            </a:pPr>
            <a:r>
              <a:rPr lang="en-US" dirty="0" smtClean="0"/>
              <a:t>At the same time, they could replace most of the decoupling</a:t>
            </a:r>
            <a:br>
              <a:rPr lang="en-US" dirty="0" smtClean="0"/>
            </a:br>
            <a:r>
              <a:rPr lang="en-US" dirty="0" smtClean="0"/>
              <a:t>capacitors on the PCB boards to save more placement area</a:t>
            </a:r>
            <a:br>
              <a:rPr lang="en-US" dirty="0" smtClean="0"/>
            </a:br>
            <a:r>
              <a:rPr lang="en-US" dirty="0" smtClean="0"/>
              <a:t>and thus contribute to the miniaturization of the products.</a:t>
            </a:r>
            <a:br>
              <a:rPr lang="en-US" dirty="0" smtClean="0"/>
            </a:br>
            <a:r>
              <a:rPr lang="en-US" dirty="0" smtClean="0"/>
              <a:t>The high speed signals on the boards now have the</a:t>
            </a:r>
            <a:br>
              <a:rPr lang="en-US" dirty="0" smtClean="0"/>
            </a:br>
            <a:r>
              <a:rPr lang="en-US" dirty="0" smtClean="0"/>
              <a:t>characteristics of lower voltage amplitude, steep signal edge</a:t>
            </a:r>
            <a:br>
              <a:rPr lang="en-US" dirty="0" smtClean="0"/>
            </a:br>
            <a:r>
              <a:rPr lang="en-US" dirty="0" smtClean="0"/>
              <a:t>and lower jitter. They could be affected easily by the noise of</a:t>
            </a:r>
            <a:br>
              <a:rPr lang="en-US" dirty="0" smtClean="0"/>
            </a:br>
            <a:r>
              <a:rPr lang="en-US" dirty="0" smtClean="0"/>
              <a:t>the board-level power distribution system, so that lower noise of the board-level power distribution system is very important to ensure the high speed signal qualities. The application of the embedded capacitors could reduce the noise of the board level power distribution system and improve the signal integrity of the high speed signals. In this way, the stability and the reliability of the products could be greatly improved.</a:t>
            </a:r>
            <a:endParaRPr lang="ru-RU" dirty="0"/>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fontAlgn="auto">
              <a:spcAft>
                <a:spcPts val="0"/>
              </a:spcAft>
              <a:defRPr/>
            </a:pPr>
            <a:r>
              <a:rPr lang="ru-RU" sz="3600" dirty="0" smtClean="0"/>
              <a:t>Отдельно стоящие встроенные емкости</a:t>
            </a:r>
            <a:endParaRPr lang="ru-RU" sz="3600" dirty="0"/>
          </a:p>
        </p:txBody>
      </p:sp>
      <p:pic>
        <p:nvPicPr>
          <p:cNvPr id="19458" name="Picture 2"/>
          <p:cNvPicPr>
            <a:picLocks noGrp="1" noChangeAspect="1" noChangeArrowheads="1"/>
          </p:cNvPicPr>
          <p:nvPr>
            <p:ph idx="1"/>
          </p:nvPr>
        </p:nvPicPr>
        <p:blipFill>
          <a:blip r:embed="rId2"/>
          <a:srcRect/>
          <a:stretch>
            <a:fillRect/>
          </a:stretch>
        </p:blipFill>
        <p:spPr>
          <a:xfrm>
            <a:off x="0" y="1214438"/>
            <a:ext cx="8929688" cy="5286375"/>
          </a:xfrm>
        </p:spPr>
      </p:pic>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Autofit/>
          </a:bodyPr>
          <a:lstStyle/>
          <a:p>
            <a:pPr fontAlgn="auto">
              <a:spcAft>
                <a:spcPts val="0"/>
              </a:spcAft>
              <a:defRPr/>
            </a:pPr>
            <a:r>
              <a:rPr lang="ru-RU" sz="2400" dirty="0" smtClean="0"/>
              <a:t>Встроенные  распределенные и одиночные емкости в одном слое, травим только один слой</a:t>
            </a:r>
            <a:endParaRPr lang="ru-RU" sz="2400" dirty="0"/>
          </a:p>
        </p:txBody>
      </p:sp>
      <p:pic>
        <p:nvPicPr>
          <p:cNvPr id="20482" name="Picture 2"/>
          <p:cNvPicPr>
            <a:picLocks noGrp="1" noChangeAspect="1" noChangeArrowheads="1"/>
          </p:cNvPicPr>
          <p:nvPr>
            <p:ph idx="1"/>
          </p:nvPr>
        </p:nvPicPr>
        <p:blipFill>
          <a:blip r:embed="rId2"/>
          <a:srcRect/>
          <a:stretch>
            <a:fillRect/>
          </a:stretch>
        </p:blipFill>
        <p:spPr>
          <a:xfrm>
            <a:off x="0" y="1357313"/>
            <a:ext cx="4438650" cy="4929187"/>
          </a:xfrm>
        </p:spPr>
      </p:pic>
      <p:pic>
        <p:nvPicPr>
          <p:cNvPr id="20483" name="Picture 3"/>
          <p:cNvPicPr>
            <a:picLocks noChangeAspect="1" noChangeArrowheads="1"/>
          </p:cNvPicPr>
          <p:nvPr/>
        </p:nvPicPr>
        <p:blipFill>
          <a:blip r:embed="rId3"/>
          <a:srcRect/>
          <a:stretch>
            <a:fillRect/>
          </a:stretch>
        </p:blipFill>
        <p:spPr bwMode="auto">
          <a:xfrm>
            <a:off x="4714875" y="1285875"/>
            <a:ext cx="4429125" cy="4929188"/>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Улучшение электрических характеристик</a:t>
            </a:r>
            <a:endParaRPr lang="ru-RU" dirty="0"/>
          </a:p>
        </p:txBody>
      </p:sp>
      <p:sp>
        <p:nvSpPr>
          <p:cNvPr id="21506" name="Содержимое 2"/>
          <p:cNvSpPr>
            <a:spLocks noGrp="1"/>
          </p:cNvSpPr>
          <p:nvPr>
            <p:ph idx="1"/>
          </p:nvPr>
        </p:nvSpPr>
        <p:spPr>
          <a:xfrm>
            <a:off x="457200" y="1600200"/>
            <a:ext cx="7400925" cy="4708525"/>
          </a:xfrm>
        </p:spPr>
        <p:txBody>
          <a:bodyPr/>
          <a:lstStyle/>
          <a:p>
            <a:r>
              <a:rPr lang="ru-RU" smtClean="0"/>
              <a:t>Современная высокоскоростная цифровая </a:t>
            </a:r>
          </a:p>
          <a:p>
            <a:pPr>
              <a:buFont typeface="Wingdings 2" pitchFamily="18" charset="2"/>
              <a:buNone/>
            </a:pPr>
            <a:r>
              <a:rPr lang="ru-RU" smtClean="0"/>
              <a:t>     электроника требует  низкоимпедансных</a:t>
            </a:r>
          </a:p>
          <a:p>
            <a:pPr>
              <a:buFont typeface="Wingdings 2" pitchFamily="18" charset="2"/>
              <a:buNone/>
            </a:pPr>
            <a:r>
              <a:rPr lang="ru-RU" smtClean="0"/>
              <a:t>     цепей распределения питания.</a:t>
            </a:r>
          </a:p>
          <a:p>
            <a:pPr>
              <a:buFont typeface="Wingdings 2" pitchFamily="18" charset="2"/>
              <a:buNone/>
            </a:pPr>
            <a:endParaRPr lang="ru-RU" smtClean="0"/>
          </a:p>
          <a:p>
            <a:r>
              <a:rPr lang="ru-RU" smtClean="0"/>
              <a:t>Применение </a:t>
            </a:r>
            <a:r>
              <a:rPr lang="en-US" smtClean="0"/>
              <a:t>3M ECM –</a:t>
            </a:r>
            <a:r>
              <a:rPr lang="ru-RU" smtClean="0"/>
              <a:t>простой и очень эффективный путь понижения импеданса цепей распределения питания</a:t>
            </a:r>
          </a:p>
        </p:txBody>
      </p:sp>
      <p:sp>
        <p:nvSpPr>
          <p:cNvPr id="4" name="Нижний колонтитул 3"/>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sz="3600" dirty="0" smtClean="0"/>
              <a:t>Традиционные цепи распределения питания</a:t>
            </a:r>
            <a:endParaRPr lang="ru-RU" sz="3600" dirty="0"/>
          </a:p>
        </p:txBody>
      </p:sp>
      <p:sp>
        <p:nvSpPr>
          <p:cNvPr id="3" name="Содержимое 2"/>
          <p:cNvSpPr>
            <a:spLocks noGrp="1"/>
          </p:cNvSpPr>
          <p:nvPr>
            <p:ph idx="1"/>
          </p:nvPr>
        </p:nvSpPr>
        <p:spPr>
          <a:xfrm>
            <a:off x="457200" y="4071938"/>
            <a:ext cx="8229600" cy="2236787"/>
          </a:xfrm>
        </p:spPr>
        <p:txBody>
          <a:bodyPr>
            <a:normAutofit fontScale="85000" lnSpcReduction="10000"/>
          </a:bodyPr>
          <a:lstStyle/>
          <a:p>
            <a:pPr marL="548640" indent="-411480" fontAlgn="auto">
              <a:spcAft>
                <a:spcPts val="0"/>
              </a:spcAft>
              <a:buClr>
                <a:schemeClr val="tx1">
                  <a:shade val="95000"/>
                </a:schemeClr>
              </a:buClr>
              <a:buFont typeface="Wingdings 2"/>
              <a:buChar char=""/>
              <a:defRPr/>
            </a:pPr>
            <a:r>
              <a:rPr lang="ru-RU" dirty="0" smtClean="0"/>
              <a:t>Пути уменьшения импеданса цепей распределения питания:</a:t>
            </a:r>
          </a:p>
          <a:p>
            <a:pPr marL="548640" indent="-411480" fontAlgn="auto">
              <a:spcAft>
                <a:spcPts val="0"/>
              </a:spcAft>
              <a:buClr>
                <a:schemeClr val="tx1">
                  <a:shade val="95000"/>
                </a:schemeClr>
              </a:buClr>
              <a:buFont typeface="Wingdings 2"/>
              <a:buNone/>
              <a:defRPr/>
            </a:pPr>
            <a:r>
              <a:rPr lang="ru-RU" dirty="0" smtClean="0"/>
              <a:t>  1. уменьшение расстояния между цепями </a:t>
            </a:r>
            <a:r>
              <a:rPr lang="en-US" dirty="0" smtClean="0"/>
              <a:t>“power”</a:t>
            </a:r>
            <a:r>
              <a:rPr lang="ru-RU" dirty="0" smtClean="0"/>
              <a:t> и </a:t>
            </a:r>
            <a:r>
              <a:rPr lang="en-US" dirty="0" smtClean="0"/>
              <a:t>“ground”;</a:t>
            </a:r>
            <a:endParaRPr lang="ru-RU" dirty="0" smtClean="0"/>
          </a:p>
          <a:p>
            <a:pPr marL="548640" indent="-411480" fontAlgn="auto">
              <a:spcAft>
                <a:spcPts val="0"/>
              </a:spcAft>
              <a:buClr>
                <a:schemeClr val="tx1">
                  <a:shade val="95000"/>
                </a:schemeClr>
              </a:buClr>
              <a:buFont typeface="Wingdings 2"/>
              <a:buNone/>
              <a:defRPr/>
            </a:pPr>
            <a:r>
              <a:rPr lang="ru-RU" dirty="0" smtClean="0"/>
              <a:t>  2. увеличение диэлектрической постоянной материала, разделяющего цепи </a:t>
            </a:r>
            <a:r>
              <a:rPr lang="en-US" dirty="0" smtClean="0"/>
              <a:t>“power”</a:t>
            </a:r>
            <a:r>
              <a:rPr lang="ru-RU" dirty="0" smtClean="0"/>
              <a:t> и </a:t>
            </a:r>
            <a:r>
              <a:rPr lang="en-US" dirty="0" smtClean="0"/>
              <a:t>“ground”.</a:t>
            </a:r>
            <a:endParaRPr lang="ru-RU" dirty="0"/>
          </a:p>
        </p:txBody>
      </p:sp>
      <p:pic>
        <p:nvPicPr>
          <p:cNvPr id="22531" name="Picture 2"/>
          <p:cNvPicPr>
            <a:picLocks noChangeAspect="1" noChangeArrowheads="1"/>
          </p:cNvPicPr>
          <p:nvPr/>
        </p:nvPicPr>
        <p:blipFill>
          <a:blip r:embed="rId2"/>
          <a:srcRect/>
          <a:stretch>
            <a:fillRect/>
          </a:stretch>
        </p:blipFill>
        <p:spPr bwMode="auto">
          <a:xfrm>
            <a:off x="1303338" y="1571625"/>
            <a:ext cx="6956425" cy="2390775"/>
          </a:xfrm>
          <a:prstGeom prst="rect">
            <a:avLst/>
          </a:prstGeom>
          <a:noFill/>
          <a:ln w="9525">
            <a:noFill/>
            <a:miter lim="800000"/>
            <a:headEnd/>
            <a:tailEnd/>
          </a:ln>
        </p:spPr>
      </p:pic>
      <p:sp>
        <p:nvSpPr>
          <p:cNvPr id="5" name="Нижний колонтитул 4"/>
          <p:cNvSpPr>
            <a:spLocks noGrp="1"/>
          </p:cNvSpPr>
          <p:nvPr>
            <p:ph type="ftr" sz="quarter" idx="11"/>
          </p:nvPr>
        </p:nvSpPr>
        <p:spPr/>
        <p:txBody>
          <a:bodyPr/>
          <a:lstStyle/>
          <a:p>
            <a:pPr>
              <a:defRPr/>
            </a:pPr>
            <a:r>
              <a:rPr lang="ru-RU"/>
              <a:t>Встроенные емкости, СЕПКОРУС</a:t>
            </a: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3530</TotalTime>
  <Words>1428</Words>
  <Application>Microsoft Macintosh PowerPoint</Application>
  <PresentationFormat>Экран (4:3)</PresentationFormat>
  <Paragraphs>254</Paragraphs>
  <Slides>52</Slides>
  <Notes>1</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52</vt:i4>
      </vt:variant>
    </vt:vector>
  </HeadingPairs>
  <TitlesOfParts>
    <vt:vector size="61" baseType="lpstr">
      <vt:lpstr>Times New Roman</vt:lpstr>
      <vt:lpstr>Arial</vt:lpstr>
      <vt:lpstr>Wingdings 2</vt:lpstr>
      <vt:lpstr>Wingdings</vt:lpstr>
      <vt:lpstr>Wingdings 3</vt:lpstr>
      <vt:lpstr>Calibri</vt:lpstr>
      <vt:lpstr>Book Antiqua</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Встроенных емкостей для повышения производительности и надежности</dc:title>
  <dc:creator>мт</dc:creator>
  <cp:lastModifiedBy>Surkis</cp:lastModifiedBy>
  <cp:revision>331</cp:revision>
  <dcterms:created xsi:type="dcterms:W3CDTF">2012-05-18T09:30:46Z</dcterms:created>
  <dcterms:modified xsi:type="dcterms:W3CDTF">2016-01-14T08:33:37Z</dcterms:modified>
</cp:coreProperties>
</file>